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5" r:id="rId9"/>
    <p:sldId id="286" r:id="rId10"/>
    <p:sldId id="284" r:id="rId11"/>
    <p:sldId id="287" r:id="rId12"/>
    <p:sldId id="288" r:id="rId13"/>
    <p:sldId id="289" r:id="rId14"/>
    <p:sldId id="290" r:id="rId15"/>
    <p:sldId id="291" r:id="rId16"/>
    <p:sldId id="292" r:id="rId1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0"/>
    </p:embeddedFont>
    <p:embeddedFont>
      <p:font typeface="Titillium Web" panose="020B0604020202020204" charset="0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Open Sans Condensed" panose="020B0806030504020204" pitchFamily="34" charset="0"/>
      <p:bold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2E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23" autoAdjust="0"/>
  </p:normalViewPr>
  <p:slideViewPr>
    <p:cSldViewPr>
      <p:cViewPr>
        <p:scale>
          <a:sx n="100" d="100"/>
          <a:sy n="100" d="100"/>
        </p:scale>
        <p:origin x="-210" y="-5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195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D9E3A-7CAB-4C04-9EE7-44486307798B}" type="datetimeFigureOut">
              <a:rPr lang="en-US" smtClean="0"/>
              <a:t>7/25/2018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04C3D-F14C-4D60-99FB-190D205AC2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9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3494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Surgió pensado para </a:t>
            </a:r>
            <a:r>
              <a:rPr lang="es-ES_tradnl" dirty="0" err="1" smtClean="0"/>
              <a:t>useR</a:t>
            </a:r>
            <a:r>
              <a:rPr lang="es-ES_tradnl" dirty="0" smtClean="0"/>
              <a:t>!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Runconf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eRum</a:t>
            </a:r>
            <a:r>
              <a:rPr lang="es-ES_tradnl" baseline="0" dirty="0" smtClean="0"/>
              <a:t> y </a:t>
            </a:r>
            <a:r>
              <a:rPr lang="es-ES_tradnl" baseline="0" dirty="0" err="1" smtClean="0"/>
              <a:t>rOpenSci</a:t>
            </a:r>
            <a:r>
              <a:rPr lang="es-ES_tradnl" baseline="0" dirty="0" smtClean="0"/>
              <a:t>, donde se presentan trabajos cortos.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2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202182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358683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2" y="4285676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800" y="1586326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8" r:id="rId4"/>
    <p:sldLayoutId id="214748365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/>
          <p:nvPr/>
        </p:nvSpPr>
        <p:spPr>
          <a:xfrm>
            <a:off x="657859" y="450341"/>
            <a:ext cx="3028315" cy="883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55470">
              <a:lnSpc>
                <a:spcPct val="100000"/>
              </a:lnSpc>
            </a:pPr>
            <a:r>
              <a:rPr sz="1400" b="1" spc="-5" dirty="0">
                <a:solidFill>
                  <a:srgbClr val="333333"/>
                </a:solidFill>
                <a:latin typeface="Open Sans Condensed"/>
                <a:cs typeface="Open Sans Condensed"/>
              </a:rPr>
              <a:t>library(dplyr)  </a:t>
            </a:r>
            <a:r>
              <a:rPr sz="1400" b="1" dirty="0">
                <a:solidFill>
                  <a:srgbClr val="333333"/>
                </a:solidFill>
                <a:latin typeface="Open Sans Condensed"/>
                <a:cs typeface="Open Sans Condensed"/>
              </a:rPr>
              <a:t>lib</a:t>
            </a:r>
            <a:r>
              <a:rPr sz="1400" b="1" spc="-10" dirty="0">
                <a:solidFill>
                  <a:srgbClr val="333333"/>
                </a:solidFill>
                <a:latin typeface="Open Sans Condensed"/>
                <a:cs typeface="Open Sans Condensed"/>
              </a:rPr>
              <a:t>r</a:t>
            </a:r>
            <a:r>
              <a:rPr sz="1400" b="1" dirty="0">
                <a:solidFill>
                  <a:srgbClr val="333333"/>
                </a:solidFill>
                <a:latin typeface="Open Sans Condensed"/>
                <a:cs typeface="Open Sans Condensed"/>
              </a:rPr>
              <a:t>a</a:t>
            </a:r>
            <a:r>
              <a:rPr sz="1400" b="1" spc="-10" dirty="0">
                <a:solidFill>
                  <a:srgbClr val="333333"/>
                </a:solidFill>
                <a:latin typeface="Open Sans Condensed"/>
                <a:cs typeface="Open Sans Condensed"/>
              </a:rPr>
              <a:t>r</a:t>
            </a:r>
            <a:r>
              <a:rPr sz="1400" b="1" dirty="0">
                <a:solidFill>
                  <a:srgbClr val="333333"/>
                </a:solidFill>
                <a:latin typeface="Open Sans Condensed"/>
                <a:cs typeface="Open Sans Condensed"/>
              </a:rPr>
              <a:t>y(ma</a:t>
            </a:r>
            <a:r>
              <a:rPr sz="1400" b="1" spc="-10" dirty="0">
                <a:solidFill>
                  <a:srgbClr val="333333"/>
                </a:solidFill>
                <a:latin typeface="Open Sans Condensed"/>
                <a:cs typeface="Open Sans Condensed"/>
              </a:rPr>
              <a:t>gr</a:t>
            </a:r>
            <a:r>
              <a:rPr sz="1400" b="1" spc="-5" dirty="0">
                <a:solidFill>
                  <a:srgbClr val="333333"/>
                </a:solidFill>
                <a:latin typeface="Open Sans Condensed"/>
                <a:cs typeface="Open Sans Condensed"/>
              </a:rPr>
              <a:t>itt</a:t>
            </a:r>
            <a:r>
              <a:rPr sz="1400" b="1" spc="-10" dirty="0">
                <a:solidFill>
                  <a:srgbClr val="333333"/>
                </a:solidFill>
                <a:latin typeface="Open Sans Condensed"/>
                <a:cs typeface="Open Sans Condensed"/>
              </a:rPr>
              <a:t>r</a:t>
            </a:r>
            <a:r>
              <a:rPr sz="1400" b="1" dirty="0">
                <a:solidFill>
                  <a:srgbClr val="333333"/>
                </a:solidFill>
                <a:latin typeface="Open Sans Condensed"/>
                <a:cs typeface="Open Sans Condensed"/>
              </a:rPr>
              <a:t>)</a:t>
            </a:r>
            <a:endParaRPr sz="1400" dirty="0">
              <a:latin typeface="Open Sans Condensed"/>
              <a:cs typeface="Open Sans Condensed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400" b="1" spc="-5" dirty="0">
                <a:solidFill>
                  <a:srgbClr val="333333"/>
                </a:solidFill>
                <a:latin typeface="Open Sans Condensed"/>
                <a:cs typeface="Open Sans Condensed"/>
              </a:rPr>
              <a:t>rladies_global </a:t>
            </a:r>
            <a:r>
              <a:rPr sz="1400" b="1" dirty="0">
                <a:solidFill>
                  <a:srgbClr val="333333"/>
                </a:solidFill>
                <a:latin typeface="Open Sans Condensed"/>
                <a:cs typeface="Open Sans Condensed"/>
              </a:rPr>
              <a:t>%&gt;% </a:t>
            </a:r>
            <a:r>
              <a:rPr sz="1400" b="1" spc="-5" dirty="0">
                <a:solidFill>
                  <a:srgbClr val="333333"/>
                </a:solidFill>
                <a:latin typeface="Open Sans Condensed"/>
                <a:cs typeface="Open Sans Condensed"/>
              </a:rPr>
              <a:t>filter(city == </a:t>
            </a:r>
            <a:r>
              <a:rPr sz="1400" b="1" dirty="0">
                <a:solidFill>
                  <a:srgbClr val="333333"/>
                </a:solidFill>
                <a:latin typeface="Open Sans Condensed"/>
                <a:cs typeface="Open Sans Condensed"/>
              </a:rPr>
              <a:t>‘Santa</a:t>
            </a:r>
            <a:r>
              <a:rPr sz="1400" b="1" spc="-40" dirty="0">
                <a:solidFill>
                  <a:srgbClr val="333333"/>
                </a:solidFill>
                <a:latin typeface="Open Sans Condensed"/>
                <a:cs typeface="Open Sans Condensed"/>
              </a:rPr>
              <a:t> </a:t>
            </a:r>
            <a:r>
              <a:rPr sz="1400" b="1" dirty="0">
                <a:solidFill>
                  <a:srgbClr val="333333"/>
                </a:solidFill>
                <a:latin typeface="Open Sans Condensed"/>
                <a:cs typeface="Open Sans Condensed"/>
              </a:rPr>
              <a:t>Fe')</a:t>
            </a:r>
            <a:endParaRPr sz="1400" dirty="0">
              <a:latin typeface="Open Sans Condensed"/>
              <a:cs typeface="Open Sans Condensed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834008" y="2775868"/>
            <a:ext cx="6762328" cy="1246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680"/>
              </a:lnSpc>
            </a:pPr>
            <a:r>
              <a:rPr sz="4800" b="1" spc="10" dirty="0" smtClean="0">
                <a:solidFill>
                  <a:srgbClr val="873989"/>
                </a:solidFill>
                <a:latin typeface="Arial"/>
                <a:cs typeface="Arial"/>
              </a:rPr>
              <a:t>R-LADIES </a:t>
            </a:r>
            <a:r>
              <a:rPr sz="4800" b="1" spc="-70" dirty="0">
                <a:solidFill>
                  <a:srgbClr val="873989"/>
                </a:solidFill>
                <a:latin typeface="Arial"/>
                <a:cs typeface="Arial"/>
              </a:rPr>
              <a:t>SANTA</a:t>
            </a:r>
            <a:r>
              <a:rPr sz="4800" b="1" spc="-100" dirty="0">
                <a:solidFill>
                  <a:srgbClr val="873989"/>
                </a:solidFill>
                <a:latin typeface="Arial"/>
                <a:cs typeface="Arial"/>
              </a:rPr>
              <a:t> </a:t>
            </a:r>
            <a:r>
              <a:rPr sz="4800" b="1" spc="-90" dirty="0">
                <a:solidFill>
                  <a:srgbClr val="873989"/>
                </a:solidFill>
                <a:latin typeface="Arial"/>
                <a:cs typeface="Arial"/>
              </a:rPr>
              <a:t>FE</a:t>
            </a:r>
            <a:endParaRPr sz="4800" dirty="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260"/>
              </a:spcBef>
            </a:pPr>
            <a:r>
              <a:rPr lang="es-ES_tradnl" b="1" spc="10" dirty="0">
                <a:solidFill>
                  <a:srgbClr val="873989"/>
                </a:solidFill>
                <a:latin typeface="Arial"/>
                <a:cs typeface="Arial"/>
              </a:rPr>
              <a:t>JORNADAS DE ECONOMÍA CRÍTICA (</a:t>
            </a:r>
            <a:r>
              <a:rPr lang="es-ES_tradnl" b="1" spc="10" dirty="0" smtClean="0">
                <a:solidFill>
                  <a:srgbClr val="873989"/>
                </a:solidFill>
                <a:latin typeface="Arial"/>
                <a:cs typeface="Arial"/>
              </a:rPr>
              <a:t>JEC)</a:t>
            </a:r>
          </a:p>
          <a:p>
            <a:pPr marL="78105">
              <a:lnSpc>
                <a:spcPct val="100000"/>
              </a:lnSpc>
              <a:spcBef>
                <a:spcPts val="600"/>
              </a:spcBef>
            </a:pPr>
            <a:r>
              <a:rPr lang="es-ES_tradnl" sz="1200" b="1" spc="-5" dirty="0" smtClean="0">
                <a:solidFill>
                  <a:srgbClr val="333333"/>
                </a:solidFill>
                <a:latin typeface="Open Sans Condensed"/>
                <a:cs typeface="Open Sans Condensed"/>
              </a:rPr>
              <a:t>Universidad Nacional del Litoral – Santa Fe, Argentina</a:t>
            </a:r>
            <a:endParaRPr sz="1200" dirty="0">
              <a:latin typeface="Open Sans Condensed"/>
              <a:cs typeface="Open Sans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44424" y="339502"/>
            <a:ext cx="5887816" cy="648072"/>
          </a:xfrm>
        </p:spPr>
        <p:txBody>
          <a:bodyPr/>
          <a:lstStyle/>
          <a:p>
            <a:r>
              <a:rPr lang="es-ES_tradnl" sz="40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DATATONES: CALL OF DATA</a:t>
            </a:r>
            <a:endParaRPr lang="en-US" sz="40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288707" y="1347614"/>
            <a:ext cx="3855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dirty="0" err="1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Datatones</a:t>
            </a:r>
            <a:r>
              <a:rPr lang="es-ES_tradnl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organizados por </a:t>
            </a:r>
          </a:p>
          <a:p>
            <a:pPr algn="ctr"/>
            <a:r>
              <a:rPr lang="es-ES_tradnl" sz="1800" dirty="0" smtClean="0">
                <a:solidFill>
                  <a:srgbClr val="762E8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 Madrid</a:t>
            </a:r>
            <a:r>
              <a:rPr lang="es-ES_tradnl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en colaboración con organizaciones.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 rot="20837424">
            <a:off x="5448253" y="2652814"/>
            <a:ext cx="35574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Organización: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Cambria Math" panose="02040503050406030204" pitchFamily="18" charset="0"/>
              <a:buChar char="⟶"/>
            </a:pPr>
            <a:r>
              <a:rPr lang="es-ES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Equipos 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 4 </a:t>
            </a:r>
            <a:r>
              <a:rPr lang="es-ES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personas (2 mujeres+).</a:t>
            </a:r>
            <a:endParaRPr lang="es-ES" sz="16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Cambria Math" panose="02040503050406030204" pitchFamily="18" charset="0"/>
              <a:buChar char="⟶"/>
            </a:pP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Equipos con nombres de científicas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Cambria Math" panose="02040503050406030204" pitchFamily="18" charset="0"/>
              <a:buChar char="⟶"/>
            </a:pP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Todos los proyectos son open-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source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Cambria Math" panose="02040503050406030204" pitchFamily="18" charset="0"/>
              <a:buChar char="⟶"/>
            </a:pP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Sólo </a:t>
            </a:r>
            <a:r>
              <a:rPr lang="es-ES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herramientas 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open-</a:t>
            </a:r>
            <a:r>
              <a:rPr lang="es-ES" sz="1600" dirty="0" err="1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source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Cambria Math" panose="02040503050406030204" pitchFamily="18" charset="0"/>
              <a:buChar char="⟶"/>
            </a:pP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Presentación de 5 minutos.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Cambria Math" panose="02040503050406030204" pitchFamily="18" charset="0"/>
              <a:buChar char="⟶"/>
            </a:pP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Valoración por un </a:t>
            </a:r>
            <a:r>
              <a:rPr lang="es-ES" sz="1600" dirty="0">
                <a:solidFill>
                  <a:schemeClr val="accent4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jurado</a:t>
            </a:r>
            <a:r>
              <a:rPr lang="es-ES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6" name="Picture 2" descr="D:\IJWorkspace\RLadiesSantaFe\eventos\2018\05-Septiembre\Slides Img\CallOfDat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 r="2902" b="7529"/>
          <a:stretch/>
        </p:blipFill>
        <p:spPr bwMode="auto">
          <a:xfrm>
            <a:off x="179512" y="1347614"/>
            <a:ext cx="4960745" cy="348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4383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44424" y="339502"/>
            <a:ext cx="5887816" cy="648072"/>
          </a:xfrm>
        </p:spPr>
        <p:txBody>
          <a:bodyPr/>
          <a:lstStyle/>
          <a:p>
            <a:r>
              <a:rPr lang="es-ES_tradnl" sz="40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DATATONES: CALL OF DATA</a:t>
            </a:r>
            <a:endParaRPr lang="en-US" sz="40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96"/>
          <a:stretch/>
        </p:blipFill>
        <p:spPr bwMode="auto">
          <a:xfrm>
            <a:off x="179512" y="3386034"/>
            <a:ext cx="6878645" cy="160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r="25304" b="59524"/>
          <a:stretch/>
        </p:blipFill>
        <p:spPr bwMode="auto">
          <a:xfrm>
            <a:off x="7108337" y="3334564"/>
            <a:ext cx="1496111" cy="175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6" descr="Image result for intermon"/>
          <p:cNvSpPr>
            <a:spLocks noChangeAspect="1" noChangeArrowheads="1"/>
          </p:cNvSpPr>
          <p:nvPr/>
        </p:nvSpPr>
        <p:spPr bwMode="auto">
          <a:xfrm>
            <a:off x="155575" y="-884238"/>
            <a:ext cx="247650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5 Grupo"/>
          <p:cNvGrpSpPr/>
          <p:nvPr/>
        </p:nvGrpSpPr>
        <p:grpSpPr>
          <a:xfrm>
            <a:off x="235167" y="1389951"/>
            <a:ext cx="6571061" cy="1200329"/>
            <a:chOff x="235167" y="1389951"/>
            <a:chExt cx="6571061" cy="1200329"/>
          </a:xfrm>
        </p:grpSpPr>
        <p:sp>
          <p:nvSpPr>
            <p:cNvPr id="9" name="8 CuadroTexto"/>
            <p:cNvSpPr txBox="1"/>
            <p:nvPr/>
          </p:nvSpPr>
          <p:spPr>
            <a:xfrm>
              <a:off x="1313142" y="1389951"/>
              <a:ext cx="5493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18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2017: </a:t>
              </a:r>
              <a:r>
                <a:rPr lang="es-ES_tradnl" sz="1800" dirty="0" err="1" smtClean="0">
                  <a:solidFill>
                    <a:schemeClr val="accent3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Intermón</a:t>
              </a:r>
              <a:r>
                <a:rPr lang="es-ES_tradnl" sz="1800" dirty="0" smtClean="0">
                  <a:solidFill>
                    <a:schemeClr val="accent3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18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›› Datos de salud y educación</a:t>
              </a:r>
            </a:p>
            <a:p>
              <a:endParaRPr lang="es-ES_tradnl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r>
                <a:rPr lang="es-ES_tradnl" sz="18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2018: </a:t>
              </a:r>
              <a:r>
                <a:rPr lang="es-ES_tradnl" sz="1800" dirty="0" smtClean="0">
                  <a:solidFill>
                    <a:schemeClr val="accent1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Acción Contra el Hambre </a:t>
              </a:r>
              <a:r>
                <a:rPr lang="es-ES_tradnl" sz="18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›› Datos sobre hambre y enfermedades relacionadas en África.</a:t>
              </a:r>
              <a:endParaRPr lang="en-US" sz="18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pic>
          <p:nvPicPr>
            <p:cNvPr id="2055" name="Picture 7" descr="D:\IJWorkspace\RLadiesSantaFe\eventos\2018\05-Septiembre\Slides Img\Intermon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3" t="30172" r="4952" b="29251"/>
            <a:stretch/>
          </p:blipFill>
          <p:spPr bwMode="auto">
            <a:xfrm>
              <a:off x="304144" y="1389951"/>
              <a:ext cx="1006702" cy="343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:\IJWorkspace\RLadiesSantaFe\eventos\2018\05-Septiembre\Slides Img\AccionContraHambr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67" y="1899295"/>
              <a:ext cx="1090724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6 CuadroTexto"/>
          <p:cNvSpPr txBox="1"/>
          <p:nvPr/>
        </p:nvSpPr>
        <p:spPr>
          <a:xfrm rot="19631972">
            <a:off x="5689248" y="1961722"/>
            <a:ext cx="3352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http://callofdata.info/</a:t>
            </a:r>
          </a:p>
        </p:txBody>
      </p:sp>
    </p:spTree>
    <p:extLst>
      <p:ext uri="{BB962C8B-B14F-4D97-AF65-F5344CB8AC3E}">
        <p14:creationId xmlns:p14="http://schemas.microsoft.com/office/powerpoint/2010/main" val="313799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95486"/>
            <a:ext cx="4231632" cy="857400"/>
          </a:xfrm>
        </p:spPr>
        <p:txBody>
          <a:bodyPr/>
          <a:lstStyle/>
          <a:p>
            <a:r>
              <a:rPr lang="es-ES_tradnl" dirty="0" smtClean="0"/>
              <a:t>LATINR: CONFERENCIA LATINOAMERICANA</a:t>
            </a:r>
            <a:endParaRPr lang="en-US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9" t="9109" r="14791" b="9640"/>
          <a:stretch/>
        </p:blipFill>
        <p:spPr bwMode="auto">
          <a:xfrm>
            <a:off x="4716016" y="195486"/>
            <a:ext cx="81225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 rot="411751">
            <a:off x="5329895" y="1240749"/>
            <a:ext cx="3597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Interés de </a:t>
            </a:r>
            <a:r>
              <a:rPr lang="es-ES_tradnl" sz="1600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 </a:t>
            </a:r>
            <a:r>
              <a:rPr lang="es-ES_tradnl" sz="1600" dirty="0" err="1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Foundation</a:t>
            </a:r>
            <a:r>
              <a:rPr lang="es-ES_tradnl" sz="1600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s-ES_tradnl" sz="1600" dirty="0" err="1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Conference</a:t>
            </a:r>
            <a:r>
              <a:rPr lang="es-ES_tradnl" sz="1600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s-ES_tradnl" sz="1600" dirty="0" err="1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Committee</a:t>
            </a:r>
            <a:r>
              <a:rPr lang="es-ES_tradnl" sz="16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en crear eventos académicos de R en zonas no cubiertas por </a:t>
            </a:r>
            <a:r>
              <a:rPr lang="es-ES_tradnl" sz="1600" dirty="0" err="1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useR</a:t>
            </a:r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!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873724" y="2283718"/>
            <a:ext cx="2434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Impulsado por </a:t>
            </a:r>
          </a:p>
          <a:p>
            <a:pPr algn="ctr"/>
            <a:r>
              <a:rPr lang="es-ES_tradnl" sz="2400" dirty="0" smtClean="0">
                <a:solidFill>
                  <a:srgbClr val="762E8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 </a:t>
            </a:r>
            <a:r>
              <a:rPr lang="es-ES_tradnl" sz="2400" dirty="0" err="1" smtClean="0">
                <a:solidFill>
                  <a:srgbClr val="762E8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LatAm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15"/>
          <a:stretch/>
        </p:blipFill>
        <p:spPr bwMode="auto">
          <a:xfrm>
            <a:off x="251521" y="1273521"/>
            <a:ext cx="4536503" cy="374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4788024" y="3423642"/>
            <a:ext cx="40096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u="sng" dirty="0" err="1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Chairs</a:t>
            </a:r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s-ES_tradnl" sz="1600" dirty="0" smtClean="0">
                <a:solidFill>
                  <a:srgbClr val="762E8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</a:t>
            </a:r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de Buenos Aires (Argentina), Montevideo (Uruguay) y Santiago (Chile).</a:t>
            </a:r>
          </a:p>
          <a:p>
            <a:pPr algn="ctr"/>
            <a:endParaRPr lang="es-ES_tradnl" sz="16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algn="ctr"/>
            <a:r>
              <a:rPr lang="es-ES_tradnl" sz="1600" u="sng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Organización</a:t>
            </a:r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 </a:t>
            </a:r>
            <a:r>
              <a:rPr lang="es-ES_tradnl" sz="1600" dirty="0" smtClean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90% de los organizadores </a:t>
            </a:r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son R-Ladies de Sudamérica.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864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IJWorkspace\RLadiesSantaFe\eventos\2018\05-Septiembre\Slides Img\RLadiesBA 3rd Meetup 2018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34" y="1189545"/>
            <a:ext cx="4121438" cy="231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683568" y="195486"/>
            <a:ext cx="4231632" cy="857400"/>
          </a:xfrm>
        </p:spPr>
        <p:txBody>
          <a:bodyPr/>
          <a:lstStyle/>
          <a:p>
            <a:r>
              <a:rPr lang="es-ES_tradnl" dirty="0" smtClean="0"/>
              <a:t>LATINR: CONFERENCIA LATINOAMERICANA</a:t>
            </a:r>
            <a:endParaRPr lang="en-US" dirty="0"/>
          </a:p>
        </p:txBody>
      </p:sp>
      <p:sp>
        <p:nvSpPr>
          <p:cNvPr id="7" name="6 CuadroTexto"/>
          <p:cNvSpPr txBox="1"/>
          <p:nvPr/>
        </p:nvSpPr>
        <p:spPr>
          <a:xfrm>
            <a:off x="5724128" y="1189545"/>
            <a:ext cx="2434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rgbClr val="762E8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38% </a:t>
            </a:r>
            <a:r>
              <a:rPr lang="es-ES_tradnl" sz="24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 primeras autores mujeres.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747320" y="2316817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37% trabajos </a:t>
            </a:r>
            <a:r>
              <a:rPr lang="es-ES_tradnl" sz="24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con autores latinos no argentinos.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4101" name="Picture 5" descr="Image result for LATIN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81707"/>
            <a:ext cx="3810000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5364088" y="3603669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Debió trabajarse con </a:t>
            </a:r>
            <a:r>
              <a:rPr lang="es-ES_tradnl" sz="2400" dirty="0" smtClean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lista de espera</a:t>
            </a:r>
            <a:r>
              <a:rPr lang="es-ES_tradnl" sz="24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por la cantidad de envíos recibidos.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1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/>
          <p:cNvSpPr txBox="1"/>
          <p:nvPr/>
        </p:nvSpPr>
        <p:spPr>
          <a:xfrm>
            <a:off x="179512" y="4299942"/>
            <a:ext cx="6762328" cy="766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680"/>
              </a:lnSpc>
            </a:pPr>
            <a:r>
              <a:rPr lang="es-ES_tradnl" sz="6600" b="1" spc="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 SANTA FE</a:t>
            </a:r>
            <a:endParaRPr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2974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339502"/>
            <a:ext cx="5311752" cy="720080"/>
          </a:xfrm>
        </p:spPr>
        <p:txBody>
          <a:bodyPr/>
          <a:lstStyle/>
          <a:p>
            <a:r>
              <a:rPr lang="es-ES_tradnl" sz="3600" dirty="0" smtClean="0"/>
              <a:t>R-LADIES SANTA FE</a:t>
            </a:r>
            <a:endParaRPr lang="en-US" sz="3600" dirty="0"/>
          </a:p>
        </p:txBody>
      </p:sp>
      <p:sp>
        <p:nvSpPr>
          <p:cNvPr id="8" name="AutoShape 8" descr="Image result for slack logo"/>
          <p:cNvSpPr>
            <a:spLocks noChangeAspect="1" noChangeArrowheads="1"/>
          </p:cNvSpPr>
          <p:nvPr/>
        </p:nvSpPr>
        <p:spPr bwMode="auto">
          <a:xfrm>
            <a:off x="155575" y="-2605088"/>
            <a:ext cx="542925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12 Grupo"/>
          <p:cNvGrpSpPr/>
          <p:nvPr/>
        </p:nvGrpSpPr>
        <p:grpSpPr>
          <a:xfrm>
            <a:off x="323528" y="1376189"/>
            <a:ext cx="5421186" cy="2923753"/>
            <a:chOff x="356284" y="1304181"/>
            <a:chExt cx="5421186" cy="2923753"/>
          </a:xfrm>
        </p:grpSpPr>
        <p:grpSp>
          <p:nvGrpSpPr>
            <p:cNvPr id="9" name="8 Grupo"/>
            <p:cNvGrpSpPr/>
            <p:nvPr/>
          </p:nvGrpSpPr>
          <p:grpSpPr>
            <a:xfrm>
              <a:off x="506681" y="1304181"/>
              <a:ext cx="5270789" cy="612000"/>
              <a:chOff x="506681" y="1304181"/>
              <a:chExt cx="5270789" cy="612000"/>
            </a:xfrm>
          </p:grpSpPr>
          <p:sp>
            <p:nvSpPr>
              <p:cNvPr id="3" name="2 Rectángulo"/>
              <p:cNvSpPr/>
              <p:nvPr/>
            </p:nvSpPr>
            <p:spPr>
              <a:xfrm>
                <a:off x="1115616" y="1459260"/>
                <a:ext cx="46618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https://www.meetup.com/rladies-santa-fe/</a:t>
                </a:r>
              </a:p>
            </p:txBody>
          </p:sp>
          <p:pic>
            <p:nvPicPr>
              <p:cNvPr id="5122" name="Picture 2" descr="Image result for meetup logo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7" t="7940" r="4639" b="7850"/>
              <a:stretch/>
            </p:blipFill>
            <p:spPr bwMode="auto">
              <a:xfrm>
                <a:off x="506681" y="1304181"/>
                <a:ext cx="636225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9 Grupo"/>
            <p:cNvGrpSpPr/>
            <p:nvPr/>
          </p:nvGrpSpPr>
          <p:grpSpPr>
            <a:xfrm>
              <a:off x="971600" y="2159159"/>
              <a:ext cx="4396669" cy="516736"/>
              <a:chOff x="1133933" y="2057649"/>
              <a:chExt cx="4396669" cy="516736"/>
            </a:xfrm>
          </p:grpSpPr>
          <p:sp>
            <p:nvSpPr>
              <p:cNvPr id="4" name="3 Rectángulo"/>
              <p:cNvSpPr/>
              <p:nvPr/>
            </p:nvSpPr>
            <p:spPr>
              <a:xfrm>
                <a:off x="1715134" y="2147721"/>
                <a:ext cx="38154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https://twitter.com/RLadiesSantaFe</a:t>
                </a:r>
              </a:p>
            </p:txBody>
          </p:sp>
          <p:pic>
            <p:nvPicPr>
              <p:cNvPr id="5124" name="Picture 4" descr="Image result for twitter logo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39" t="22141" r="14153" b="22111"/>
              <a:stretch/>
            </p:blipFill>
            <p:spPr bwMode="auto">
              <a:xfrm>
                <a:off x="1133933" y="2057649"/>
                <a:ext cx="648000" cy="516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10 Grupo"/>
            <p:cNvGrpSpPr/>
            <p:nvPr/>
          </p:nvGrpSpPr>
          <p:grpSpPr>
            <a:xfrm>
              <a:off x="467544" y="2859782"/>
              <a:ext cx="5161415" cy="539080"/>
              <a:chOff x="632054" y="2797299"/>
              <a:chExt cx="5161415" cy="539080"/>
            </a:xfrm>
          </p:grpSpPr>
          <p:sp>
            <p:nvSpPr>
              <p:cNvPr id="5" name="4 Rectángulo"/>
              <p:cNvSpPr/>
              <p:nvPr/>
            </p:nvSpPr>
            <p:spPr>
              <a:xfrm>
                <a:off x="1144439" y="2894032"/>
                <a:ext cx="464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https://www.facebook.com/RLadiesSantaFe</a:t>
                </a:r>
              </a:p>
            </p:txBody>
          </p:sp>
          <p:pic>
            <p:nvPicPr>
              <p:cNvPr id="5129" name="Picture 9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8" t="12306" r="11718" b="12109"/>
              <a:stretch/>
            </p:blipFill>
            <p:spPr bwMode="auto">
              <a:xfrm>
                <a:off x="632054" y="2797299"/>
                <a:ext cx="546045" cy="5390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2" name="11 Grupo"/>
            <p:cNvGrpSpPr/>
            <p:nvPr/>
          </p:nvGrpSpPr>
          <p:grpSpPr>
            <a:xfrm>
              <a:off x="356284" y="3615934"/>
              <a:ext cx="5228541" cy="612000"/>
              <a:chOff x="356284" y="3545925"/>
              <a:chExt cx="5228541" cy="612000"/>
            </a:xfrm>
          </p:grpSpPr>
          <p:sp>
            <p:nvSpPr>
              <p:cNvPr id="6" name="5 Rectángulo"/>
              <p:cNvSpPr/>
              <p:nvPr/>
            </p:nvSpPr>
            <p:spPr>
              <a:xfrm>
                <a:off x="988695" y="3655665"/>
                <a:ext cx="45961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https://rladies-santafe.slack.com/messages</a:t>
                </a:r>
              </a:p>
            </p:txBody>
          </p:sp>
          <p:pic>
            <p:nvPicPr>
              <p:cNvPr id="5131" name="Picture 11" descr="Related image"/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71" t="4438" r="20932" b="8589"/>
              <a:stretch/>
            </p:blipFill>
            <p:spPr bwMode="auto">
              <a:xfrm>
                <a:off x="356284" y="3545925"/>
                <a:ext cx="615316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" name="14 Grupo"/>
          <p:cNvGrpSpPr/>
          <p:nvPr/>
        </p:nvGrpSpPr>
        <p:grpSpPr>
          <a:xfrm>
            <a:off x="5801785" y="1156315"/>
            <a:ext cx="3254904" cy="2878777"/>
            <a:chOff x="5801785" y="1156315"/>
            <a:chExt cx="3254904" cy="2878777"/>
          </a:xfrm>
        </p:grpSpPr>
        <p:sp>
          <p:nvSpPr>
            <p:cNvPr id="7" name="6 CuadroTexto"/>
            <p:cNvSpPr txBox="1"/>
            <p:nvPr/>
          </p:nvSpPr>
          <p:spPr>
            <a:xfrm rot="20371760">
              <a:off x="5801785" y="3111762"/>
              <a:ext cx="32549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8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Evento el </a:t>
              </a:r>
              <a:r>
                <a:rPr lang="es-ES_tradnl" sz="1800" dirty="0" smtClean="0">
                  <a:solidFill>
                    <a:srgbClr val="762E82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12 de Septiembre</a:t>
              </a:r>
              <a:r>
                <a:rPr lang="es-ES_tradnl" sz="18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:</a:t>
              </a:r>
            </a:p>
            <a:p>
              <a:pPr algn="ctr"/>
              <a:r>
                <a:rPr lang="es-ES_tradnl" sz="18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Algoritmos Básicos de Machine </a:t>
              </a:r>
              <a:r>
                <a:rPr lang="es-ES_tradnl" sz="1800" dirty="0" err="1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Learning</a:t>
              </a:r>
              <a:r>
                <a:rPr lang="es-ES_tradnl" sz="18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en R, con Ejemplos</a:t>
              </a:r>
              <a:endParaRPr lang="en-US" sz="18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" name="13 Elipse"/>
            <p:cNvSpPr/>
            <p:nvPr/>
          </p:nvSpPr>
          <p:spPr>
            <a:xfrm>
              <a:off x="6156176" y="1156315"/>
              <a:ext cx="1872208" cy="1872208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498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711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/>
          </p:cNvSpPr>
          <p:nvPr/>
        </p:nvSpPr>
        <p:spPr>
          <a:xfrm>
            <a:off x="694498" y="267494"/>
            <a:ext cx="4185285" cy="800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12700"/>
            <a:r>
              <a:rPr lang="es-ES" sz="2800" spc="-35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¿QUÉ </a:t>
            </a:r>
            <a:r>
              <a:rPr lang="es-ES" sz="2800" spc="-5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</a:t>
            </a:r>
            <a:r>
              <a:rPr lang="es-ES" sz="2800" spc="-75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R?</a:t>
            </a:r>
          </a:p>
          <a:p>
            <a:pPr marL="12700">
              <a:spcBef>
                <a:spcPts val="5"/>
              </a:spcBef>
            </a:pPr>
            <a:r>
              <a:rPr lang="es-ES" sz="2400" spc="5" dirty="0" smtClean="0">
                <a:solidFill>
                  <a:srgbClr val="333333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Características </a:t>
            </a:r>
            <a:r>
              <a:rPr lang="es-ES" sz="2400" spc="-5" dirty="0" smtClean="0">
                <a:solidFill>
                  <a:srgbClr val="333333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del</a:t>
            </a:r>
            <a:r>
              <a:rPr lang="es-ES" sz="2400" spc="-40" dirty="0" smtClean="0">
                <a:solidFill>
                  <a:srgbClr val="333333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s-ES" sz="2400" dirty="0" smtClean="0">
                <a:solidFill>
                  <a:srgbClr val="333333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Lenguaje</a:t>
            </a:r>
            <a:endParaRPr lang="es-ES" sz="24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7814" y="1795323"/>
            <a:ext cx="2435813" cy="1256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8565" y="1309762"/>
            <a:ext cx="2934589" cy="541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1217" y="2790896"/>
            <a:ext cx="2746248" cy="739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651141" y="3724021"/>
            <a:ext cx="2136000" cy="8589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 txBox="1"/>
          <p:nvPr/>
        </p:nvSpPr>
        <p:spPr>
          <a:xfrm>
            <a:off x="3275856" y="2163660"/>
            <a:ext cx="2705100" cy="51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455" marR="5080" indent="-326390">
              <a:lnSpc>
                <a:spcPct val="100000"/>
              </a:lnSpc>
            </a:pPr>
            <a:r>
              <a:rPr sz="1600" spc="-5" dirty="0">
                <a:solidFill>
                  <a:srgbClr val="333333"/>
                </a:solidFill>
                <a:latin typeface="Open Sans"/>
                <a:cs typeface="Open Sans"/>
              </a:rPr>
              <a:t>Corre en múltiples</a:t>
            </a:r>
            <a:r>
              <a:rPr sz="1600" spc="-8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Open Sans"/>
                <a:cs typeface="Open Sans"/>
              </a:rPr>
              <a:t>sistemas:  Windows, Linux,</a:t>
            </a:r>
            <a:r>
              <a:rPr sz="1600" spc="-5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600" spc="-5" dirty="0">
                <a:solidFill>
                  <a:srgbClr val="333333"/>
                </a:solidFill>
                <a:latin typeface="Open Sans"/>
                <a:cs typeface="Open Sans"/>
              </a:rPr>
              <a:t>Mac.</a:t>
            </a:r>
            <a:endParaRPr sz="1600" dirty="0">
              <a:latin typeface="Open Sans"/>
              <a:cs typeface="Open Sans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3683000" y="4021328"/>
            <a:ext cx="2787015" cy="763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</a:pPr>
            <a:r>
              <a:rPr sz="1600" spc="-5" dirty="0">
                <a:solidFill>
                  <a:srgbClr val="333333"/>
                </a:solidFill>
                <a:latin typeface="Open Sans"/>
                <a:cs typeface="Open Sans"/>
              </a:rPr>
              <a:t>Múltiples </a:t>
            </a:r>
            <a:r>
              <a:rPr sz="1600" spc="-5" dirty="0">
                <a:solidFill>
                  <a:srgbClr val="688030"/>
                </a:solidFill>
                <a:latin typeface="Open Sans"/>
                <a:cs typeface="Open Sans"/>
              </a:rPr>
              <a:t>fuentes </a:t>
            </a:r>
            <a:r>
              <a:rPr sz="1600" dirty="0">
                <a:solidFill>
                  <a:srgbClr val="688030"/>
                </a:solidFill>
                <a:latin typeface="Open Sans"/>
                <a:cs typeface="Open Sans"/>
              </a:rPr>
              <a:t>de </a:t>
            </a:r>
            <a:r>
              <a:rPr sz="1600" spc="-5" dirty="0">
                <a:solidFill>
                  <a:srgbClr val="688030"/>
                </a:solidFill>
                <a:latin typeface="Open Sans"/>
                <a:cs typeface="Open Sans"/>
              </a:rPr>
              <a:t>datos</a:t>
            </a:r>
            <a:r>
              <a:rPr sz="1600" spc="-5" dirty="0">
                <a:solidFill>
                  <a:srgbClr val="333333"/>
                </a:solidFill>
                <a:latin typeface="Open Sans"/>
                <a:cs typeface="Open Sans"/>
              </a:rPr>
              <a:t>:  Excel, CSV, texto plano,</a:t>
            </a:r>
            <a:r>
              <a:rPr sz="1600" spc="-7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Open Sans"/>
                <a:cs typeface="Open Sans"/>
              </a:rPr>
              <a:t>bases  </a:t>
            </a:r>
            <a:r>
              <a:rPr sz="1600" dirty="0">
                <a:solidFill>
                  <a:srgbClr val="333333"/>
                </a:solidFill>
                <a:latin typeface="Open Sans"/>
                <a:cs typeface="Open Sans"/>
              </a:rPr>
              <a:t>de </a:t>
            </a:r>
            <a:r>
              <a:rPr sz="1600" spc="-10" dirty="0">
                <a:solidFill>
                  <a:srgbClr val="333333"/>
                </a:solidFill>
                <a:latin typeface="Open Sans"/>
                <a:cs typeface="Open Sans"/>
              </a:rPr>
              <a:t>datos, </a:t>
            </a:r>
            <a:r>
              <a:rPr sz="1600" spc="-5" dirty="0">
                <a:solidFill>
                  <a:srgbClr val="333333"/>
                </a:solidFill>
                <a:latin typeface="Open Sans"/>
                <a:cs typeface="Open Sans"/>
              </a:rPr>
              <a:t>y muchos</a:t>
            </a:r>
            <a:r>
              <a:rPr sz="1600" spc="-6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Open Sans"/>
                <a:cs typeface="Open Sans"/>
              </a:rPr>
              <a:t>más.</a:t>
            </a:r>
            <a:endParaRPr sz="1600" dirty="0">
              <a:latin typeface="Open Sans"/>
              <a:cs typeface="Open Sans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7236332" y="3291840"/>
            <a:ext cx="1656207" cy="1656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058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755576" y="267494"/>
            <a:ext cx="46945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ORÍGENES </a:t>
            </a:r>
            <a:r>
              <a:rPr sz="2800" spc="-2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DEL </a:t>
            </a:r>
            <a:r>
              <a:rPr sz="2800" spc="-25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LENGUAJE</a:t>
            </a:r>
            <a:r>
              <a:rPr sz="2800" spc="-14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8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</a:t>
            </a:r>
          </a:p>
        </p:txBody>
      </p:sp>
      <p:sp>
        <p:nvSpPr>
          <p:cNvPr id="4" name="object 3"/>
          <p:cNvSpPr/>
          <p:nvPr/>
        </p:nvSpPr>
        <p:spPr>
          <a:xfrm>
            <a:off x="0" y="228371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38100">
            <a:solidFill>
              <a:srgbClr val="8739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898" y="2154682"/>
            <a:ext cx="219710" cy="219710"/>
          </a:xfrm>
          <a:custGeom>
            <a:avLst/>
            <a:gdLst/>
            <a:ahLst/>
            <a:cxnLst/>
            <a:rect l="l" t="t" r="r" b="b"/>
            <a:pathLst>
              <a:path w="219709" h="219710">
                <a:moveTo>
                  <a:pt x="0" y="109728"/>
                </a:moveTo>
                <a:lnTo>
                  <a:pt x="8615" y="67026"/>
                </a:lnTo>
                <a:lnTo>
                  <a:pt x="32111" y="32146"/>
                </a:lnTo>
                <a:lnTo>
                  <a:pt x="66961" y="8626"/>
                </a:lnTo>
                <a:lnTo>
                  <a:pt x="109639" y="0"/>
                </a:lnTo>
                <a:lnTo>
                  <a:pt x="152323" y="8626"/>
                </a:lnTo>
                <a:lnTo>
                  <a:pt x="187177" y="32146"/>
                </a:lnTo>
                <a:lnTo>
                  <a:pt x="210674" y="67026"/>
                </a:lnTo>
                <a:lnTo>
                  <a:pt x="219290" y="109728"/>
                </a:lnTo>
                <a:lnTo>
                  <a:pt x="210674" y="152356"/>
                </a:lnTo>
                <a:lnTo>
                  <a:pt x="187177" y="187198"/>
                </a:lnTo>
                <a:lnTo>
                  <a:pt x="152323" y="210704"/>
                </a:lnTo>
                <a:lnTo>
                  <a:pt x="109639" y="219329"/>
                </a:lnTo>
                <a:lnTo>
                  <a:pt x="66961" y="210704"/>
                </a:lnTo>
                <a:lnTo>
                  <a:pt x="32111" y="187198"/>
                </a:lnTo>
                <a:lnTo>
                  <a:pt x="8615" y="152356"/>
                </a:lnTo>
                <a:lnTo>
                  <a:pt x="0" y="10972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6004" y="2411602"/>
            <a:ext cx="1012825" cy="1451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6034" algn="ctr">
              <a:lnSpc>
                <a:spcPct val="100000"/>
              </a:lnSpc>
            </a:pPr>
            <a:r>
              <a:rPr sz="1800" b="1" spc="-5" dirty="0">
                <a:solidFill>
                  <a:srgbClr val="552456"/>
                </a:solidFill>
                <a:latin typeface="Century Gothic"/>
                <a:cs typeface="Century Gothic"/>
              </a:rPr>
              <a:t>1976</a:t>
            </a:r>
            <a:endParaRPr sz="1800" dirty="0">
              <a:latin typeface="Century Gothic"/>
              <a:cs typeface="Century Gothic"/>
            </a:endParaRPr>
          </a:p>
          <a:p>
            <a:pPr marL="12065" marR="5080" indent="-635" algn="ctr">
              <a:lnSpc>
                <a:spcPct val="100000"/>
              </a:lnSpc>
              <a:spcBef>
                <a:spcPts val="459"/>
              </a:spcBef>
            </a:pPr>
            <a:r>
              <a:rPr sz="1050" b="1" spc="5" dirty="0">
                <a:solidFill>
                  <a:srgbClr val="333333"/>
                </a:solidFill>
                <a:latin typeface="Open Sans"/>
                <a:cs typeface="Open Sans"/>
              </a:rPr>
              <a:t>S: 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Lenguaje para  análisis</a:t>
            </a:r>
            <a:r>
              <a:rPr sz="1050" spc="-10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estadístico  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y</a:t>
            </a:r>
            <a:r>
              <a:rPr sz="1050" spc="-85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gráficos.</a:t>
            </a:r>
            <a:endParaRPr sz="1050" dirty="0">
              <a:latin typeface="Open Sans"/>
              <a:cs typeface="Open Sans"/>
            </a:endParaRPr>
          </a:p>
          <a:p>
            <a:pPr marL="15240" marR="6350" algn="ctr">
              <a:lnSpc>
                <a:spcPct val="100000"/>
              </a:lnSpc>
              <a:spcBef>
                <a:spcPts val="1080"/>
              </a:spcBef>
            </a:pP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Diseñado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por</a:t>
            </a:r>
            <a:r>
              <a:rPr sz="1050" spc="-125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John  Chambers</a:t>
            </a:r>
            <a:endParaRPr sz="1050" dirty="0">
              <a:latin typeface="Open Sans"/>
              <a:cs typeface="Open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5541" y="3867150"/>
            <a:ext cx="792086" cy="792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13102" y="3989451"/>
            <a:ext cx="792098" cy="792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1"/>
          <p:cNvSpPr txBox="1"/>
          <p:nvPr/>
        </p:nvSpPr>
        <p:spPr>
          <a:xfrm>
            <a:off x="2057400" y="2816245"/>
            <a:ext cx="1374140" cy="1131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3980" algn="ctr"/>
            <a:r>
              <a:rPr lang="en-US" sz="1050" b="1" spc="25" dirty="0" smtClean="0">
                <a:solidFill>
                  <a:srgbClr val="333333"/>
                </a:solidFill>
                <a:latin typeface="Open Sans"/>
                <a:cs typeface="Open Sans"/>
              </a:rPr>
              <a:t>R: </a:t>
            </a:r>
            <a:r>
              <a:rPr lang="en-US" sz="1050" dirty="0" err="1" smtClean="0">
                <a:solidFill>
                  <a:srgbClr val="333333"/>
                </a:solidFill>
                <a:latin typeface="Open Sans"/>
                <a:cs typeface="Open Sans"/>
              </a:rPr>
              <a:t>Lenguaje</a:t>
            </a:r>
            <a:r>
              <a:rPr lang="en-US" sz="1050" dirty="0" smtClean="0">
                <a:solidFill>
                  <a:srgbClr val="333333"/>
                </a:solidFill>
                <a:latin typeface="Open Sans"/>
                <a:cs typeface="Open Sans"/>
              </a:rPr>
              <a:t> para  </a:t>
            </a:r>
            <a:r>
              <a:rPr lang="en-US" sz="1050" dirty="0" err="1" smtClean="0">
                <a:solidFill>
                  <a:srgbClr val="333333"/>
                </a:solidFill>
                <a:latin typeface="Open Sans"/>
                <a:cs typeface="Open Sans"/>
              </a:rPr>
              <a:t>análisis</a:t>
            </a:r>
            <a:r>
              <a:rPr lang="en-US" sz="1050" spc="-100" dirty="0" smtClean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lang="en-US" sz="1050" spc="-5" dirty="0" err="1" smtClean="0">
                <a:solidFill>
                  <a:srgbClr val="333333"/>
                </a:solidFill>
                <a:latin typeface="Open Sans"/>
                <a:cs typeface="Open Sans"/>
              </a:rPr>
              <a:t>estadístico</a:t>
            </a:r>
            <a:r>
              <a:rPr lang="en-US"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,  </a:t>
            </a:r>
            <a:r>
              <a:rPr lang="en-US" sz="1050" dirty="0" err="1" smtClean="0">
                <a:solidFill>
                  <a:srgbClr val="333333"/>
                </a:solidFill>
                <a:latin typeface="Open Sans"/>
                <a:cs typeface="Open Sans"/>
              </a:rPr>
              <a:t>ciencia</a:t>
            </a:r>
            <a:r>
              <a:rPr lang="en-US" sz="1050" dirty="0" smtClean="0">
                <a:solidFill>
                  <a:srgbClr val="333333"/>
                </a:solidFill>
                <a:latin typeface="Open Sans"/>
                <a:cs typeface="Open Sans"/>
              </a:rPr>
              <a:t> de</a:t>
            </a:r>
            <a:r>
              <a:rPr lang="en-US" sz="1050" spc="-125" dirty="0" smtClean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lang="en-US" sz="1050" spc="-5" dirty="0" err="1" smtClean="0">
                <a:solidFill>
                  <a:srgbClr val="333333"/>
                </a:solidFill>
                <a:latin typeface="Open Sans"/>
                <a:cs typeface="Open Sans"/>
              </a:rPr>
              <a:t>datos</a:t>
            </a:r>
            <a:r>
              <a:rPr lang="en-US"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, </a:t>
            </a:r>
            <a:r>
              <a:rPr lang="es-ES_tradnl" sz="1050" i="1" spc="-35" dirty="0" smtClean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050" i="1" spc="-35" dirty="0" smtClean="0">
                <a:solidFill>
                  <a:srgbClr val="333333"/>
                </a:solidFill>
                <a:latin typeface="Open Sans"/>
                <a:cs typeface="Open Sans"/>
              </a:rPr>
              <a:t>Big </a:t>
            </a:r>
            <a:r>
              <a:rPr sz="1050" i="1" spc="-20" dirty="0">
                <a:solidFill>
                  <a:srgbClr val="333333"/>
                </a:solidFill>
                <a:latin typeface="Open Sans"/>
                <a:cs typeface="Open Sans"/>
              </a:rPr>
              <a:t>Data 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y  </a:t>
            </a:r>
            <a:r>
              <a:rPr sz="1050" dirty="0" err="1">
                <a:solidFill>
                  <a:srgbClr val="333333"/>
                </a:solidFill>
                <a:latin typeface="Open Sans"/>
                <a:cs typeface="Open Sans"/>
              </a:rPr>
              <a:t>visualizaci</a:t>
            </a:r>
            <a:r>
              <a:rPr sz="1050" spc="-5" dirty="0" err="1">
                <a:solidFill>
                  <a:srgbClr val="333333"/>
                </a:solidFill>
                <a:latin typeface="Open Sans"/>
                <a:cs typeface="Open Sans"/>
              </a:rPr>
              <a:t>ó</a:t>
            </a:r>
            <a:r>
              <a:rPr sz="1050" dirty="0" err="1">
                <a:solidFill>
                  <a:srgbClr val="333333"/>
                </a:solidFill>
                <a:latin typeface="Open Sans"/>
                <a:cs typeface="Open Sans"/>
              </a:rPr>
              <a:t>n</a:t>
            </a:r>
            <a:r>
              <a:rPr sz="1050" dirty="0" smtClean="0">
                <a:solidFill>
                  <a:srgbClr val="333333"/>
                </a:solidFill>
                <a:latin typeface="Open Sans"/>
                <a:cs typeface="Open Sans"/>
              </a:rPr>
              <a:t>.</a:t>
            </a:r>
            <a:endParaRPr lang="es-ES_tradnl" sz="1050" dirty="0" smtClean="0">
              <a:solidFill>
                <a:srgbClr val="333333"/>
              </a:solidFill>
              <a:latin typeface="Open Sans"/>
              <a:cs typeface="Open Sans"/>
            </a:endParaRPr>
          </a:p>
          <a:p>
            <a:pPr marL="12700" marR="5080" indent="93980" algn="ctr"/>
            <a:r>
              <a:rPr lang="es-ES" sz="1050" dirty="0" smtClean="0">
                <a:solidFill>
                  <a:srgbClr val="333333"/>
                </a:solidFill>
                <a:latin typeface="Open Sans"/>
                <a:cs typeface="Open Sans"/>
              </a:rPr>
              <a:t>Diseñado </a:t>
            </a:r>
            <a:r>
              <a:rPr lang="es-ES"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por</a:t>
            </a:r>
            <a:r>
              <a:rPr lang="es-ES" sz="1050" spc="-130" dirty="0" smtClean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lang="es-ES"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Ross  </a:t>
            </a:r>
            <a:r>
              <a:rPr lang="es-ES" sz="1050" spc="-5" dirty="0" err="1" smtClean="0">
                <a:solidFill>
                  <a:srgbClr val="333333"/>
                </a:solidFill>
                <a:latin typeface="Open Sans"/>
                <a:cs typeface="Open Sans"/>
              </a:rPr>
              <a:t>Ihaka</a:t>
            </a:r>
            <a:r>
              <a:rPr lang="es-ES"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lang="es-ES" sz="1050" dirty="0" smtClean="0">
                <a:solidFill>
                  <a:srgbClr val="333333"/>
                </a:solidFill>
                <a:latin typeface="Open Sans"/>
                <a:cs typeface="Open Sans"/>
              </a:rPr>
              <a:t>y </a:t>
            </a:r>
            <a:r>
              <a:rPr lang="es-ES"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Robert  Gentleman.</a:t>
            </a:r>
            <a:endParaRPr lang="es-ES" sz="1050" dirty="0" smtClean="0">
              <a:latin typeface="Open Sans"/>
              <a:cs typeface="Open Sans"/>
            </a:endParaRPr>
          </a:p>
        </p:txBody>
      </p:sp>
      <p:sp>
        <p:nvSpPr>
          <p:cNvPr id="11" name="object 13"/>
          <p:cNvSpPr/>
          <p:nvPr/>
        </p:nvSpPr>
        <p:spPr>
          <a:xfrm>
            <a:off x="2065021" y="3989451"/>
            <a:ext cx="792098" cy="792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6"/>
          <p:cNvSpPr txBox="1"/>
          <p:nvPr/>
        </p:nvSpPr>
        <p:spPr>
          <a:xfrm>
            <a:off x="2287651" y="2425954"/>
            <a:ext cx="159766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6379">
              <a:lnSpc>
                <a:spcPct val="100000"/>
              </a:lnSpc>
              <a:tabLst>
                <a:tab pos="1072515" algn="l"/>
              </a:tabLst>
            </a:pPr>
            <a:r>
              <a:rPr sz="1800" b="1" spc="-5" dirty="0">
                <a:solidFill>
                  <a:srgbClr val="552456"/>
                </a:solidFill>
                <a:latin typeface="Century Gothic"/>
                <a:cs typeface="Century Gothic"/>
              </a:rPr>
              <a:t>1992	</a:t>
            </a:r>
            <a:r>
              <a:rPr sz="1800" b="1" spc="-5" dirty="0" smtClean="0">
                <a:solidFill>
                  <a:srgbClr val="552456"/>
                </a:solidFill>
                <a:latin typeface="Century Gothic"/>
                <a:cs typeface="Century Gothic"/>
              </a:rPr>
              <a:t>1995</a:t>
            </a:r>
            <a:endParaRPr sz="1800" dirty="0">
              <a:latin typeface="Century Gothic"/>
              <a:cs typeface="Century Gothic"/>
            </a:endParaRPr>
          </a:p>
        </p:txBody>
      </p:sp>
      <p:sp>
        <p:nvSpPr>
          <p:cNvPr id="14" name="object 17"/>
          <p:cNvSpPr txBox="1"/>
          <p:nvPr/>
        </p:nvSpPr>
        <p:spPr>
          <a:xfrm>
            <a:off x="3117913" y="1721484"/>
            <a:ext cx="96761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685" algn="ctr">
              <a:lnSpc>
                <a:spcPct val="100000"/>
              </a:lnSpc>
            </a:pPr>
            <a:r>
              <a:rPr sz="1100" spc="-5" dirty="0">
                <a:solidFill>
                  <a:srgbClr val="333333"/>
                </a:solidFill>
                <a:latin typeface="Open Sans"/>
                <a:cs typeface="Open Sans"/>
              </a:rPr>
              <a:t>Open Source  </a:t>
            </a:r>
            <a:r>
              <a:rPr sz="1100" dirty="0">
                <a:solidFill>
                  <a:srgbClr val="333333"/>
                </a:solidFill>
                <a:latin typeface="Open Sans"/>
                <a:cs typeface="Open Sans"/>
              </a:rPr>
              <a:t>Licencia</a:t>
            </a:r>
            <a:r>
              <a:rPr sz="1100" spc="-14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100" dirty="0">
                <a:solidFill>
                  <a:srgbClr val="333333"/>
                </a:solidFill>
                <a:latin typeface="Open Sans"/>
                <a:cs typeface="Open Sans"/>
              </a:rPr>
              <a:t>GPL2</a:t>
            </a:r>
            <a:endParaRPr sz="1100" dirty="0">
              <a:latin typeface="Open Sans"/>
              <a:cs typeface="Open Sans"/>
            </a:endParaRPr>
          </a:p>
        </p:txBody>
      </p:sp>
      <p:sp>
        <p:nvSpPr>
          <p:cNvPr id="15" name="object 20"/>
          <p:cNvSpPr txBox="1"/>
          <p:nvPr/>
        </p:nvSpPr>
        <p:spPr>
          <a:xfrm>
            <a:off x="3810000" y="2423414"/>
            <a:ext cx="1054862" cy="105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35" algn="ctr">
              <a:lnSpc>
                <a:spcPct val="100000"/>
              </a:lnSpc>
            </a:pPr>
            <a:r>
              <a:rPr sz="1800" b="1" spc="-5" dirty="0">
                <a:solidFill>
                  <a:srgbClr val="552456"/>
                </a:solidFill>
                <a:latin typeface="Century Gothic"/>
                <a:cs typeface="Century Gothic"/>
              </a:rPr>
              <a:t>1997</a:t>
            </a:r>
            <a:endParaRPr sz="1800" dirty="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100" b="1" spc="35" dirty="0">
                <a:solidFill>
                  <a:srgbClr val="333333"/>
                </a:solidFill>
                <a:latin typeface="Open Sans"/>
                <a:cs typeface="Open Sans"/>
              </a:rPr>
              <a:t>CRAN</a:t>
            </a:r>
            <a:endParaRPr sz="1100" dirty="0">
              <a:latin typeface="Open Sans"/>
              <a:cs typeface="Open Sans"/>
            </a:endParaRPr>
          </a:p>
          <a:p>
            <a:pPr marL="12700" marR="5080" algn="ctr">
              <a:lnSpc>
                <a:spcPct val="100000"/>
              </a:lnSpc>
            </a:pPr>
            <a:r>
              <a:rPr sz="1100" spc="-5" dirty="0">
                <a:solidFill>
                  <a:srgbClr val="333333"/>
                </a:solidFill>
                <a:latin typeface="Open Sans"/>
                <a:cs typeface="Open Sans"/>
              </a:rPr>
              <a:t>Comprehensive</a:t>
            </a:r>
            <a:r>
              <a:rPr sz="1100" spc="-105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100" dirty="0">
                <a:solidFill>
                  <a:srgbClr val="333333"/>
                </a:solidFill>
                <a:latin typeface="Open Sans"/>
                <a:cs typeface="Open Sans"/>
              </a:rPr>
              <a:t>R  </a:t>
            </a:r>
            <a:r>
              <a:rPr sz="1100" spc="-5" dirty="0">
                <a:solidFill>
                  <a:srgbClr val="333333"/>
                </a:solidFill>
                <a:latin typeface="Open Sans"/>
                <a:cs typeface="Open Sans"/>
              </a:rPr>
              <a:t>Archive</a:t>
            </a:r>
            <a:r>
              <a:rPr sz="1100" spc="-95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Open Sans"/>
                <a:cs typeface="Open Sans"/>
              </a:rPr>
              <a:t>Network</a:t>
            </a:r>
            <a:endParaRPr sz="1100" dirty="0">
              <a:latin typeface="Open Sans"/>
              <a:cs typeface="Open Sans"/>
            </a:endParaRPr>
          </a:p>
        </p:txBody>
      </p:sp>
      <p:sp>
        <p:nvSpPr>
          <p:cNvPr id="17" name="object 23"/>
          <p:cNvSpPr txBox="1"/>
          <p:nvPr/>
        </p:nvSpPr>
        <p:spPr>
          <a:xfrm>
            <a:off x="4932045" y="2423414"/>
            <a:ext cx="5378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552456"/>
                </a:solidFill>
                <a:latin typeface="Century Gothic"/>
                <a:cs typeface="Century Gothic"/>
              </a:rPr>
              <a:t>2003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8" name="object 24"/>
          <p:cNvSpPr txBox="1"/>
          <p:nvPr/>
        </p:nvSpPr>
        <p:spPr>
          <a:xfrm>
            <a:off x="755576" y="664751"/>
            <a:ext cx="477456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333333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Repasando </a:t>
            </a:r>
            <a:r>
              <a:rPr sz="2400" b="1" spc="-5" dirty="0">
                <a:solidFill>
                  <a:srgbClr val="333333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</a:t>
            </a:r>
            <a:r>
              <a:rPr sz="2400" b="1" spc="-130" dirty="0">
                <a:solidFill>
                  <a:srgbClr val="333333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b="1" spc="-5" dirty="0" err="1" smtClean="0">
                <a:solidFill>
                  <a:srgbClr val="333333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Historia</a:t>
            </a:r>
            <a:endParaRPr sz="24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object 25"/>
          <p:cNvSpPr txBox="1"/>
          <p:nvPr/>
        </p:nvSpPr>
        <p:spPr>
          <a:xfrm>
            <a:off x="4742688" y="1357547"/>
            <a:ext cx="1277112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7470" algn="ctr"/>
            <a:r>
              <a:rPr lang="pt-BR" sz="1050" b="1" spc="35" dirty="0" smtClean="0">
                <a:solidFill>
                  <a:srgbClr val="333333"/>
                </a:solidFill>
                <a:latin typeface="Open Sans"/>
                <a:cs typeface="Open Sans"/>
              </a:rPr>
              <a:t>R </a:t>
            </a:r>
            <a:r>
              <a:rPr lang="pt-BR" sz="1050" b="1" spc="30" dirty="0" smtClean="0">
                <a:solidFill>
                  <a:srgbClr val="333333"/>
                </a:solidFill>
                <a:latin typeface="Open Sans"/>
                <a:cs typeface="Open Sans"/>
              </a:rPr>
              <a:t>Foundation  </a:t>
            </a:r>
            <a:r>
              <a:rPr lang="pt-BR"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ONG </a:t>
            </a:r>
            <a:r>
              <a:rPr lang="pt-BR" sz="1050" dirty="0" smtClean="0">
                <a:solidFill>
                  <a:srgbClr val="333333"/>
                </a:solidFill>
                <a:latin typeface="Open Sans"/>
                <a:cs typeface="Open Sans"/>
              </a:rPr>
              <a:t>que</a:t>
            </a:r>
            <a:r>
              <a:rPr lang="pt-BR" sz="1050" spc="-95" dirty="0" smtClean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lang="pt-BR" sz="1050" spc="-5" dirty="0" err="1" smtClean="0">
                <a:solidFill>
                  <a:srgbClr val="333333"/>
                </a:solidFill>
                <a:latin typeface="Open Sans"/>
                <a:cs typeface="Open Sans"/>
              </a:rPr>
              <a:t>soporta</a:t>
            </a:r>
            <a:r>
              <a:rPr lang="pt-BR"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lang="pt-BR" sz="1050" dirty="0" smtClean="0">
                <a:solidFill>
                  <a:srgbClr val="333333"/>
                </a:solidFill>
                <a:latin typeface="Open Sans"/>
                <a:cs typeface="Open Sans"/>
              </a:rPr>
              <a:t>a </a:t>
            </a:r>
            <a:r>
              <a:rPr lang="pt-BR"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R, administra</a:t>
            </a:r>
            <a:r>
              <a:rPr lang="pt-BR" sz="1050" spc="-100" dirty="0" smtClean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lang="pt-BR" sz="1050" dirty="0" err="1" smtClean="0">
                <a:solidFill>
                  <a:srgbClr val="333333"/>
                </a:solidFill>
                <a:latin typeface="Open Sans"/>
                <a:cs typeface="Open Sans"/>
              </a:rPr>
              <a:t>el</a:t>
            </a:r>
            <a:r>
              <a:rPr lang="pt-BR" sz="1050" dirty="0" smtClean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050" spc="-5" dirty="0" smtClean="0">
                <a:solidFill>
                  <a:srgbClr val="333333"/>
                </a:solidFill>
                <a:latin typeface="Open Sans"/>
                <a:cs typeface="Open Sans"/>
              </a:rPr>
              <a:t>copyright 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y la  d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o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cumen</a:t>
            </a:r>
            <a:r>
              <a:rPr sz="1050" spc="-10" dirty="0">
                <a:solidFill>
                  <a:srgbClr val="333333"/>
                </a:solidFill>
                <a:latin typeface="Open Sans"/>
                <a:cs typeface="Open Sans"/>
              </a:rPr>
              <a:t>t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aci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ó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n.</a:t>
            </a:r>
            <a:endParaRPr sz="1050" dirty="0">
              <a:latin typeface="Open Sans"/>
              <a:cs typeface="Open Sans"/>
            </a:endParaRPr>
          </a:p>
        </p:txBody>
      </p:sp>
      <p:sp>
        <p:nvSpPr>
          <p:cNvPr id="21" name="object 28"/>
          <p:cNvSpPr txBox="1"/>
          <p:nvPr/>
        </p:nvSpPr>
        <p:spPr>
          <a:xfrm>
            <a:off x="5997449" y="2423414"/>
            <a:ext cx="1003807" cy="1395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115" algn="ctr">
              <a:lnSpc>
                <a:spcPct val="100000"/>
              </a:lnSpc>
            </a:pPr>
            <a:r>
              <a:rPr sz="1800" b="1" spc="-5" dirty="0">
                <a:solidFill>
                  <a:srgbClr val="552456"/>
                </a:solidFill>
                <a:latin typeface="Century Gothic"/>
                <a:cs typeface="Century Gothic"/>
              </a:rPr>
              <a:t>2009</a:t>
            </a:r>
            <a:endParaRPr sz="1800" dirty="0">
              <a:latin typeface="Century Gothic"/>
              <a:cs typeface="Century Gothic"/>
            </a:endParaRPr>
          </a:p>
          <a:p>
            <a:pPr marL="12065" marR="5080" indent="-635" algn="ctr">
              <a:lnSpc>
                <a:spcPct val="100000"/>
              </a:lnSpc>
              <a:spcBef>
                <a:spcPts val="815"/>
              </a:spcBef>
            </a:pPr>
            <a:r>
              <a:rPr sz="1100" b="1" spc="35" dirty="0">
                <a:solidFill>
                  <a:srgbClr val="333333"/>
                </a:solidFill>
                <a:latin typeface="Open Sans"/>
                <a:cs typeface="Open Sans"/>
              </a:rPr>
              <a:t>R Journal  </a:t>
            </a:r>
            <a:r>
              <a:rPr sz="1100" dirty="0">
                <a:solidFill>
                  <a:srgbClr val="333333"/>
                </a:solidFill>
                <a:latin typeface="Open Sans"/>
                <a:cs typeface="Open Sans"/>
              </a:rPr>
              <a:t>Primera</a:t>
            </a:r>
            <a:r>
              <a:rPr sz="1100" spc="-11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Open Sans"/>
                <a:cs typeface="Open Sans"/>
              </a:rPr>
              <a:t>edición </a:t>
            </a:r>
            <a:r>
              <a:rPr sz="1100" dirty="0">
                <a:solidFill>
                  <a:srgbClr val="333333"/>
                </a:solidFill>
                <a:latin typeface="Open Sans"/>
                <a:cs typeface="Open Sans"/>
              </a:rPr>
              <a:t> del </a:t>
            </a:r>
            <a:r>
              <a:rPr sz="1100" spc="-5" dirty="0">
                <a:solidFill>
                  <a:srgbClr val="333333"/>
                </a:solidFill>
                <a:latin typeface="Open Sans"/>
                <a:cs typeface="Open Sans"/>
              </a:rPr>
              <a:t>journal  </a:t>
            </a:r>
            <a:r>
              <a:rPr sz="1100" dirty="0">
                <a:solidFill>
                  <a:srgbClr val="333333"/>
                </a:solidFill>
                <a:latin typeface="Open Sans"/>
                <a:cs typeface="Open Sans"/>
              </a:rPr>
              <a:t>académico  </a:t>
            </a:r>
            <a:r>
              <a:rPr sz="1100" spc="-5" dirty="0">
                <a:solidFill>
                  <a:srgbClr val="333333"/>
                </a:solidFill>
                <a:latin typeface="Open Sans"/>
                <a:cs typeface="Open Sans"/>
              </a:rPr>
              <a:t>centrado </a:t>
            </a:r>
            <a:r>
              <a:rPr sz="1100" dirty="0">
                <a:solidFill>
                  <a:srgbClr val="333333"/>
                </a:solidFill>
                <a:latin typeface="Open Sans"/>
                <a:cs typeface="Open Sans"/>
              </a:rPr>
              <a:t>en</a:t>
            </a:r>
            <a:r>
              <a:rPr sz="1100" spc="-11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100" spc="-5" dirty="0">
                <a:solidFill>
                  <a:srgbClr val="333333"/>
                </a:solidFill>
                <a:latin typeface="Open Sans"/>
                <a:cs typeface="Open Sans"/>
              </a:rPr>
              <a:t>R.</a:t>
            </a:r>
            <a:endParaRPr sz="1100" dirty="0">
              <a:latin typeface="Open Sans"/>
              <a:cs typeface="Open Sans"/>
            </a:endParaRPr>
          </a:p>
        </p:txBody>
      </p:sp>
      <p:sp>
        <p:nvSpPr>
          <p:cNvPr id="23" name="object 31"/>
          <p:cNvSpPr txBox="1"/>
          <p:nvPr/>
        </p:nvSpPr>
        <p:spPr>
          <a:xfrm>
            <a:off x="7267193" y="2423414"/>
            <a:ext cx="1052830" cy="2136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9055" algn="ctr">
              <a:lnSpc>
                <a:spcPct val="100000"/>
              </a:lnSpc>
            </a:pPr>
            <a:r>
              <a:rPr sz="1800" b="1" spc="-5" dirty="0">
                <a:solidFill>
                  <a:srgbClr val="552456"/>
                </a:solidFill>
                <a:latin typeface="Century Gothic"/>
                <a:cs typeface="Century Gothic"/>
              </a:rPr>
              <a:t>2016</a:t>
            </a:r>
            <a:endParaRPr sz="1800" dirty="0">
              <a:latin typeface="Century Gothic"/>
              <a:cs typeface="Century Gothic"/>
            </a:endParaRPr>
          </a:p>
          <a:p>
            <a:pPr marL="32384" marR="23495" indent="-1905" algn="ctr">
              <a:lnSpc>
                <a:spcPct val="100000"/>
              </a:lnSpc>
              <a:spcBef>
                <a:spcPts val="815"/>
              </a:spcBef>
            </a:pPr>
            <a:r>
              <a:rPr sz="1050" b="1" spc="35" dirty="0">
                <a:solidFill>
                  <a:srgbClr val="333333"/>
                </a:solidFill>
                <a:latin typeface="Open Sans"/>
                <a:cs typeface="Open Sans"/>
              </a:rPr>
              <a:t>R </a:t>
            </a:r>
            <a:r>
              <a:rPr sz="1050" b="1" spc="25" dirty="0">
                <a:solidFill>
                  <a:srgbClr val="333333"/>
                </a:solidFill>
                <a:latin typeface="Open Sans"/>
                <a:cs typeface="Open Sans"/>
              </a:rPr>
              <a:t>Consortium 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Mantiene 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y</a:t>
            </a:r>
            <a:r>
              <a:rPr sz="1050" spc="-8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genera  proyectos 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de 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infraestructura.</a:t>
            </a:r>
            <a:endParaRPr sz="1050" dirty="0">
              <a:latin typeface="Open Sans"/>
              <a:cs typeface="Open Sans"/>
            </a:endParaRPr>
          </a:p>
          <a:p>
            <a:pPr marL="12700" marR="5080" indent="635" algn="ctr">
              <a:lnSpc>
                <a:spcPct val="100000"/>
              </a:lnSpc>
              <a:spcBef>
                <a:spcPts val="1080"/>
              </a:spcBef>
            </a:pP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Soporta 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y subsidia 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organizaciones</a:t>
            </a:r>
            <a:r>
              <a:rPr sz="1050" spc="-100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que 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promuevan </a:t>
            </a:r>
            <a:r>
              <a:rPr sz="1050" dirty="0">
                <a:solidFill>
                  <a:srgbClr val="333333"/>
                </a:solidFill>
                <a:latin typeface="Open Sans"/>
                <a:cs typeface="Open Sans"/>
              </a:rPr>
              <a:t>el uso  de</a:t>
            </a:r>
            <a:r>
              <a:rPr sz="1050" spc="-114" dirty="0">
                <a:solidFill>
                  <a:srgbClr val="333333"/>
                </a:solidFill>
                <a:latin typeface="Open Sans"/>
                <a:cs typeface="Open Sans"/>
              </a:rPr>
              <a:t> </a:t>
            </a:r>
            <a:r>
              <a:rPr sz="1050" spc="-5" dirty="0">
                <a:solidFill>
                  <a:srgbClr val="333333"/>
                </a:solidFill>
                <a:latin typeface="Open Sans"/>
                <a:cs typeface="Open Sans"/>
              </a:rPr>
              <a:t>R.</a:t>
            </a:r>
            <a:endParaRPr sz="1050" dirty="0">
              <a:latin typeface="Open Sans"/>
              <a:cs typeface="Open Sans"/>
            </a:endParaRPr>
          </a:p>
        </p:txBody>
      </p:sp>
      <p:sp>
        <p:nvSpPr>
          <p:cNvPr id="24" name="object 5"/>
          <p:cNvSpPr/>
          <p:nvPr/>
        </p:nvSpPr>
        <p:spPr>
          <a:xfrm>
            <a:off x="2700135" y="2170556"/>
            <a:ext cx="219710" cy="219710"/>
          </a:xfrm>
          <a:custGeom>
            <a:avLst/>
            <a:gdLst/>
            <a:ahLst/>
            <a:cxnLst/>
            <a:rect l="l" t="t" r="r" b="b"/>
            <a:pathLst>
              <a:path w="219709" h="219710">
                <a:moveTo>
                  <a:pt x="0" y="109728"/>
                </a:moveTo>
                <a:lnTo>
                  <a:pt x="8615" y="67026"/>
                </a:lnTo>
                <a:lnTo>
                  <a:pt x="32111" y="32146"/>
                </a:lnTo>
                <a:lnTo>
                  <a:pt x="66961" y="8626"/>
                </a:lnTo>
                <a:lnTo>
                  <a:pt x="109639" y="0"/>
                </a:lnTo>
                <a:lnTo>
                  <a:pt x="152323" y="8626"/>
                </a:lnTo>
                <a:lnTo>
                  <a:pt x="187177" y="32146"/>
                </a:lnTo>
                <a:lnTo>
                  <a:pt x="210674" y="67026"/>
                </a:lnTo>
                <a:lnTo>
                  <a:pt x="219290" y="109728"/>
                </a:lnTo>
                <a:lnTo>
                  <a:pt x="210674" y="152356"/>
                </a:lnTo>
                <a:lnTo>
                  <a:pt x="187177" y="187198"/>
                </a:lnTo>
                <a:lnTo>
                  <a:pt x="152323" y="210704"/>
                </a:lnTo>
                <a:lnTo>
                  <a:pt x="109639" y="219329"/>
                </a:lnTo>
                <a:lnTo>
                  <a:pt x="66961" y="210704"/>
                </a:lnTo>
                <a:lnTo>
                  <a:pt x="32111" y="187198"/>
                </a:lnTo>
                <a:lnTo>
                  <a:pt x="8615" y="152356"/>
                </a:lnTo>
                <a:lnTo>
                  <a:pt x="0" y="10972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5"/>
          <p:cNvSpPr/>
          <p:nvPr/>
        </p:nvSpPr>
        <p:spPr>
          <a:xfrm>
            <a:off x="3505200" y="2154682"/>
            <a:ext cx="219710" cy="219710"/>
          </a:xfrm>
          <a:custGeom>
            <a:avLst/>
            <a:gdLst/>
            <a:ahLst/>
            <a:cxnLst/>
            <a:rect l="l" t="t" r="r" b="b"/>
            <a:pathLst>
              <a:path w="219709" h="219710">
                <a:moveTo>
                  <a:pt x="0" y="109728"/>
                </a:moveTo>
                <a:lnTo>
                  <a:pt x="8615" y="67026"/>
                </a:lnTo>
                <a:lnTo>
                  <a:pt x="32111" y="32146"/>
                </a:lnTo>
                <a:lnTo>
                  <a:pt x="66961" y="8626"/>
                </a:lnTo>
                <a:lnTo>
                  <a:pt x="109639" y="0"/>
                </a:lnTo>
                <a:lnTo>
                  <a:pt x="152323" y="8626"/>
                </a:lnTo>
                <a:lnTo>
                  <a:pt x="187177" y="32146"/>
                </a:lnTo>
                <a:lnTo>
                  <a:pt x="210674" y="67026"/>
                </a:lnTo>
                <a:lnTo>
                  <a:pt x="219290" y="109728"/>
                </a:lnTo>
                <a:lnTo>
                  <a:pt x="210674" y="152356"/>
                </a:lnTo>
                <a:lnTo>
                  <a:pt x="187177" y="187198"/>
                </a:lnTo>
                <a:lnTo>
                  <a:pt x="152323" y="210704"/>
                </a:lnTo>
                <a:lnTo>
                  <a:pt x="109639" y="219329"/>
                </a:lnTo>
                <a:lnTo>
                  <a:pt x="66961" y="210704"/>
                </a:lnTo>
                <a:lnTo>
                  <a:pt x="32111" y="187198"/>
                </a:lnTo>
                <a:lnTo>
                  <a:pt x="8615" y="152356"/>
                </a:lnTo>
                <a:lnTo>
                  <a:pt x="0" y="10972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5"/>
          <p:cNvSpPr/>
          <p:nvPr/>
        </p:nvSpPr>
        <p:spPr>
          <a:xfrm>
            <a:off x="4280282" y="2171448"/>
            <a:ext cx="219710" cy="219710"/>
          </a:xfrm>
          <a:custGeom>
            <a:avLst/>
            <a:gdLst/>
            <a:ahLst/>
            <a:cxnLst/>
            <a:rect l="l" t="t" r="r" b="b"/>
            <a:pathLst>
              <a:path w="219709" h="219710">
                <a:moveTo>
                  <a:pt x="0" y="109728"/>
                </a:moveTo>
                <a:lnTo>
                  <a:pt x="8615" y="67026"/>
                </a:lnTo>
                <a:lnTo>
                  <a:pt x="32111" y="32146"/>
                </a:lnTo>
                <a:lnTo>
                  <a:pt x="66961" y="8626"/>
                </a:lnTo>
                <a:lnTo>
                  <a:pt x="109639" y="0"/>
                </a:lnTo>
                <a:lnTo>
                  <a:pt x="152323" y="8626"/>
                </a:lnTo>
                <a:lnTo>
                  <a:pt x="187177" y="32146"/>
                </a:lnTo>
                <a:lnTo>
                  <a:pt x="210674" y="67026"/>
                </a:lnTo>
                <a:lnTo>
                  <a:pt x="219290" y="109728"/>
                </a:lnTo>
                <a:lnTo>
                  <a:pt x="210674" y="152356"/>
                </a:lnTo>
                <a:lnTo>
                  <a:pt x="187177" y="187198"/>
                </a:lnTo>
                <a:lnTo>
                  <a:pt x="152323" y="210704"/>
                </a:lnTo>
                <a:lnTo>
                  <a:pt x="109639" y="219329"/>
                </a:lnTo>
                <a:lnTo>
                  <a:pt x="66961" y="210704"/>
                </a:lnTo>
                <a:lnTo>
                  <a:pt x="32111" y="187198"/>
                </a:lnTo>
                <a:lnTo>
                  <a:pt x="8615" y="152356"/>
                </a:lnTo>
                <a:lnTo>
                  <a:pt x="0" y="10972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5"/>
          <p:cNvSpPr/>
          <p:nvPr/>
        </p:nvSpPr>
        <p:spPr>
          <a:xfrm>
            <a:off x="5091112" y="2172589"/>
            <a:ext cx="219710" cy="219710"/>
          </a:xfrm>
          <a:custGeom>
            <a:avLst/>
            <a:gdLst/>
            <a:ahLst/>
            <a:cxnLst/>
            <a:rect l="l" t="t" r="r" b="b"/>
            <a:pathLst>
              <a:path w="219709" h="219710">
                <a:moveTo>
                  <a:pt x="0" y="109728"/>
                </a:moveTo>
                <a:lnTo>
                  <a:pt x="8615" y="67026"/>
                </a:lnTo>
                <a:lnTo>
                  <a:pt x="32111" y="32146"/>
                </a:lnTo>
                <a:lnTo>
                  <a:pt x="66961" y="8626"/>
                </a:lnTo>
                <a:lnTo>
                  <a:pt x="109639" y="0"/>
                </a:lnTo>
                <a:lnTo>
                  <a:pt x="152323" y="8626"/>
                </a:lnTo>
                <a:lnTo>
                  <a:pt x="187177" y="32146"/>
                </a:lnTo>
                <a:lnTo>
                  <a:pt x="210674" y="67026"/>
                </a:lnTo>
                <a:lnTo>
                  <a:pt x="219290" y="109728"/>
                </a:lnTo>
                <a:lnTo>
                  <a:pt x="210674" y="152356"/>
                </a:lnTo>
                <a:lnTo>
                  <a:pt x="187177" y="187198"/>
                </a:lnTo>
                <a:lnTo>
                  <a:pt x="152323" y="210704"/>
                </a:lnTo>
                <a:lnTo>
                  <a:pt x="109639" y="219329"/>
                </a:lnTo>
                <a:lnTo>
                  <a:pt x="66961" y="210704"/>
                </a:lnTo>
                <a:lnTo>
                  <a:pt x="32111" y="187198"/>
                </a:lnTo>
                <a:lnTo>
                  <a:pt x="8615" y="152356"/>
                </a:lnTo>
                <a:lnTo>
                  <a:pt x="0" y="10972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6372200" y="2158856"/>
            <a:ext cx="219710" cy="219710"/>
          </a:xfrm>
          <a:custGeom>
            <a:avLst/>
            <a:gdLst/>
            <a:ahLst/>
            <a:cxnLst/>
            <a:rect l="l" t="t" r="r" b="b"/>
            <a:pathLst>
              <a:path w="219709" h="219710">
                <a:moveTo>
                  <a:pt x="0" y="109728"/>
                </a:moveTo>
                <a:lnTo>
                  <a:pt x="8615" y="67026"/>
                </a:lnTo>
                <a:lnTo>
                  <a:pt x="32111" y="32146"/>
                </a:lnTo>
                <a:lnTo>
                  <a:pt x="66961" y="8626"/>
                </a:lnTo>
                <a:lnTo>
                  <a:pt x="109639" y="0"/>
                </a:lnTo>
                <a:lnTo>
                  <a:pt x="152323" y="8626"/>
                </a:lnTo>
                <a:lnTo>
                  <a:pt x="187177" y="32146"/>
                </a:lnTo>
                <a:lnTo>
                  <a:pt x="210674" y="67026"/>
                </a:lnTo>
                <a:lnTo>
                  <a:pt x="219290" y="109728"/>
                </a:lnTo>
                <a:lnTo>
                  <a:pt x="210674" y="152356"/>
                </a:lnTo>
                <a:lnTo>
                  <a:pt x="187177" y="187198"/>
                </a:lnTo>
                <a:lnTo>
                  <a:pt x="152323" y="210704"/>
                </a:lnTo>
                <a:lnTo>
                  <a:pt x="109639" y="219329"/>
                </a:lnTo>
                <a:lnTo>
                  <a:pt x="66961" y="210704"/>
                </a:lnTo>
                <a:lnTo>
                  <a:pt x="32111" y="187198"/>
                </a:lnTo>
                <a:lnTo>
                  <a:pt x="8615" y="152356"/>
                </a:lnTo>
                <a:lnTo>
                  <a:pt x="0" y="10972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5"/>
          <p:cNvSpPr/>
          <p:nvPr/>
        </p:nvSpPr>
        <p:spPr>
          <a:xfrm>
            <a:off x="7683753" y="2155808"/>
            <a:ext cx="219710" cy="219710"/>
          </a:xfrm>
          <a:custGeom>
            <a:avLst/>
            <a:gdLst/>
            <a:ahLst/>
            <a:cxnLst/>
            <a:rect l="l" t="t" r="r" b="b"/>
            <a:pathLst>
              <a:path w="219709" h="219710">
                <a:moveTo>
                  <a:pt x="0" y="109728"/>
                </a:moveTo>
                <a:lnTo>
                  <a:pt x="8615" y="67026"/>
                </a:lnTo>
                <a:lnTo>
                  <a:pt x="32111" y="32146"/>
                </a:lnTo>
                <a:lnTo>
                  <a:pt x="66961" y="8626"/>
                </a:lnTo>
                <a:lnTo>
                  <a:pt x="109639" y="0"/>
                </a:lnTo>
                <a:lnTo>
                  <a:pt x="152323" y="8626"/>
                </a:lnTo>
                <a:lnTo>
                  <a:pt x="187177" y="32146"/>
                </a:lnTo>
                <a:lnTo>
                  <a:pt x="210674" y="67026"/>
                </a:lnTo>
                <a:lnTo>
                  <a:pt x="219290" y="109728"/>
                </a:lnTo>
                <a:lnTo>
                  <a:pt x="210674" y="152356"/>
                </a:lnTo>
                <a:lnTo>
                  <a:pt x="187177" y="187198"/>
                </a:lnTo>
                <a:lnTo>
                  <a:pt x="152323" y="210704"/>
                </a:lnTo>
                <a:lnTo>
                  <a:pt x="109639" y="219329"/>
                </a:lnTo>
                <a:lnTo>
                  <a:pt x="66961" y="210704"/>
                </a:lnTo>
                <a:lnTo>
                  <a:pt x="32111" y="187198"/>
                </a:lnTo>
                <a:lnTo>
                  <a:pt x="8615" y="152356"/>
                </a:lnTo>
                <a:lnTo>
                  <a:pt x="0" y="109728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91133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5"/>
          <p:cNvSpPr txBox="1">
            <a:spLocks noGrp="1"/>
          </p:cNvSpPr>
          <p:nvPr>
            <p:ph type="title"/>
          </p:nvPr>
        </p:nvSpPr>
        <p:spPr>
          <a:xfrm>
            <a:off x="683568" y="372021"/>
            <a:ext cx="395346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35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¿QUÉ </a:t>
            </a:r>
            <a:r>
              <a:rPr sz="4000" spc="-5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</a:t>
            </a:r>
            <a:r>
              <a:rPr sz="4000" spc="-65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4000" spc="-1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R-LADIES?</a:t>
            </a:r>
          </a:p>
        </p:txBody>
      </p:sp>
      <p:sp>
        <p:nvSpPr>
          <p:cNvPr id="4" name="object 6"/>
          <p:cNvSpPr txBox="1"/>
          <p:nvPr/>
        </p:nvSpPr>
        <p:spPr>
          <a:xfrm>
            <a:off x="323528" y="1203598"/>
            <a:ext cx="76962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</a:pPr>
            <a:r>
              <a:rPr sz="2400" spc="7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R-Ladies es </a:t>
            </a:r>
            <a:r>
              <a:rPr sz="240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 </a:t>
            </a:r>
            <a:r>
              <a:rPr sz="2400" spc="3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organización </a:t>
            </a:r>
            <a:r>
              <a:rPr sz="2400" spc="5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internacional  </a:t>
            </a:r>
            <a:r>
              <a:rPr sz="2400" spc="45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cuya </a:t>
            </a:r>
            <a:r>
              <a:rPr sz="2400" spc="3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misión </a:t>
            </a:r>
            <a:r>
              <a:rPr sz="2400" spc="7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 </a:t>
            </a:r>
            <a:r>
              <a:rPr sz="2400" spc="2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promover </a:t>
            </a:r>
            <a:r>
              <a:rPr sz="240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sz="2400" spc="35" dirty="0" err="1" smtClean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diversidad</a:t>
            </a:r>
            <a:r>
              <a:rPr lang="es-ES_tradnl" sz="2400" spc="35" dirty="0" smtClean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400" spc="60" dirty="0" smtClean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2400" spc="1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género en </a:t>
            </a:r>
            <a:r>
              <a:rPr sz="2400" spc="5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</a:t>
            </a:r>
            <a:r>
              <a:rPr sz="2400" spc="5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comunidad </a:t>
            </a:r>
            <a:r>
              <a:rPr sz="2400" spc="45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R, </a:t>
            </a:r>
            <a:r>
              <a:rPr sz="2400" spc="30" dirty="0" smtClean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sz="2400" spc="1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través </a:t>
            </a:r>
            <a:r>
              <a:rPr sz="2400" spc="6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2400" spc="10" dirty="0" err="1" smtClean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reuniones</a:t>
            </a:r>
            <a:r>
              <a:rPr sz="2400" spc="10" dirty="0" smtClean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400" spc="3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presenciales, </a:t>
            </a:r>
            <a:r>
              <a:rPr sz="240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virtuales y</a:t>
            </a:r>
            <a:r>
              <a:rPr sz="2400" spc="-32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400" spc="15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mentorías  </a:t>
            </a:r>
            <a:r>
              <a:rPr sz="2400" spc="5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</a:t>
            </a:r>
            <a:r>
              <a:rPr sz="2400" spc="-10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</a:t>
            </a:r>
            <a:r>
              <a:rPr sz="2400" spc="65" dirty="0" err="1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espacio</a:t>
            </a:r>
            <a:r>
              <a:rPr sz="2400" spc="65" dirty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2400" spc="20" dirty="0" err="1" smtClean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amigable</a:t>
            </a:r>
            <a:r>
              <a:rPr sz="2400" spc="20" dirty="0" smtClean="0">
                <a:solidFill>
                  <a:srgbClr val="1717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4 Elipse"/>
          <p:cNvSpPr/>
          <p:nvPr/>
        </p:nvSpPr>
        <p:spPr>
          <a:xfrm>
            <a:off x="6732240" y="2715766"/>
            <a:ext cx="2328110" cy="232811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CuadroTexto"/>
          <p:cNvSpPr txBox="1"/>
          <p:nvPr/>
        </p:nvSpPr>
        <p:spPr>
          <a:xfrm rot="20813762">
            <a:off x="578770" y="3652772"/>
            <a:ext cx="31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Surgió en 2012 por iniciativa de </a:t>
            </a:r>
            <a:r>
              <a:rPr lang="es-ES_tradnl" sz="2000" dirty="0" smtClean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Gabriela de </a:t>
            </a:r>
            <a:r>
              <a:rPr lang="es-ES_tradnl" sz="2000" dirty="0" err="1" smtClean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Queiroz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 rot="20106753">
            <a:off x="3315074" y="3652772"/>
            <a:ext cx="315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Subsidiado desde 2016 por el </a:t>
            </a:r>
            <a:r>
              <a:rPr lang="es-ES_tradnl" sz="2000" dirty="0" err="1" smtClean="0">
                <a:solidFill>
                  <a:schemeClr val="accent1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RConsortium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830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323532" y="267461"/>
            <a:ext cx="7636891" cy="3384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/>
          <p:cNvSpPr txBox="1"/>
          <p:nvPr/>
        </p:nvSpPr>
        <p:spPr>
          <a:xfrm>
            <a:off x="546303" y="3631387"/>
            <a:ext cx="155257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s-ES_tradnl" sz="7200" b="1" dirty="0" smtClean="0">
                <a:solidFill>
                  <a:srgbClr val="552456"/>
                </a:solidFill>
                <a:latin typeface="Arial"/>
                <a:cs typeface="Arial"/>
              </a:rPr>
              <a:t>118</a:t>
            </a:r>
            <a:endParaRPr sz="7200" dirty="0">
              <a:latin typeface="Arial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762406" y="4631131"/>
            <a:ext cx="1189355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71717"/>
                </a:solidFill>
                <a:latin typeface="Open Sans Condensed"/>
                <a:cs typeface="Open Sans Condensed"/>
              </a:rPr>
              <a:t>CIUDA</a:t>
            </a:r>
            <a:r>
              <a:rPr sz="2400" b="1" spc="5" dirty="0">
                <a:solidFill>
                  <a:srgbClr val="171717"/>
                </a:solidFill>
                <a:latin typeface="Open Sans Condensed"/>
                <a:cs typeface="Open Sans Condensed"/>
              </a:rPr>
              <a:t>D</a:t>
            </a:r>
            <a:r>
              <a:rPr sz="2400" b="1" dirty="0">
                <a:solidFill>
                  <a:srgbClr val="171717"/>
                </a:solidFill>
                <a:latin typeface="Open Sans Condensed"/>
                <a:cs typeface="Open Sans Condensed"/>
              </a:rPr>
              <a:t>ES</a:t>
            </a:r>
            <a:endParaRPr sz="2400" dirty="0">
              <a:latin typeface="Open Sans Condensed"/>
              <a:cs typeface="Open Sans Condensed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139185" y="4605223"/>
            <a:ext cx="808355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71717"/>
                </a:solidFill>
                <a:latin typeface="Open Sans Condensed"/>
                <a:cs typeface="Open Sans Condensed"/>
              </a:rPr>
              <a:t>PAÍ</a:t>
            </a:r>
            <a:r>
              <a:rPr sz="2400" b="1" spc="5" dirty="0">
                <a:solidFill>
                  <a:srgbClr val="171717"/>
                </a:solidFill>
                <a:latin typeface="Open Sans Condensed"/>
                <a:cs typeface="Open Sans Condensed"/>
              </a:rPr>
              <a:t>S</a:t>
            </a:r>
            <a:r>
              <a:rPr sz="2400" b="1" dirty="0">
                <a:solidFill>
                  <a:srgbClr val="171717"/>
                </a:solidFill>
                <a:latin typeface="Open Sans Condensed"/>
                <a:cs typeface="Open Sans Condensed"/>
              </a:rPr>
              <a:t>ES</a:t>
            </a:r>
            <a:endParaRPr sz="2400">
              <a:latin typeface="Open Sans Condensed"/>
              <a:cs typeface="Open Sans Condensed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3067050" y="3605479"/>
            <a:ext cx="5162550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57070" algn="l"/>
              </a:tabLst>
            </a:pPr>
            <a:r>
              <a:rPr sz="7200" b="1" dirty="0">
                <a:solidFill>
                  <a:srgbClr val="552456"/>
                </a:solidFill>
                <a:latin typeface="Arial"/>
                <a:cs typeface="Arial"/>
              </a:rPr>
              <a:t>37	</a:t>
            </a:r>
            <a:r>
              <a:rPr lang="es-ES_tradnl" sz="7200" b="1" dirty="0" smtClean="0">
                <a:solidFill>
                  <a:srgbClr val="552456"/>
                </a:solidFill>
                <a:latin typeface="Arial"/>
                <a:cs typeface="Arial"/>
              </a:rPr>
              <a:t>27037+</a:t>
            </a:r>
            <a:endParaRPr sz="7200" dirty="0"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791200" y="4589726"/>
            <a:ext cx="1338580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171717"/>
                </a:solidFill>
                <a:latin typeface="Open Sans Condensed"/>
                <a:cs typeface="Open Sans Condensed"/>
              </a:rPr>
              <a:t>MIEMBROS</a:t>
            </a:r>
            <a:endParaRPr sz="2400" dirty="0">
              <a:latin typeface="Open Sans Condensed"/>
              <a:cs typeface="Open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158278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6"/>
          <p:cNvSpPr txBox="1"/>
          <p:nvPr/>
        </p:nvSpPr>
        <p:spPr>
          <a:xfrm>
            <a:off x="323528" y="267494"/>
            <a:ext cx="6762328" cy="14977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680"/>
              </a:lnSpc>
            </a:pPr>
            <a:r>
              <a:rPr lang="es-ES_tradnl" sz="6600" b="1" spc="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CONTRIBUCIONES</a:t>
            </a:r>
          </a:p>
          <a:p>
            <a:pPr marL="12700">
              <a:lnSpc>
                <a:spcPts val="5680"/>
              </a:lnSpc>
            </a:pPr>
            <a:r>
              <a:rPr lang="es-ES_tradnl" sz="6600" b="1" spc="1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 R-LADIES</a:t>
            </a:r>
            <a:endParaRPr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 rot="16200000">
            <a:off x="8159596" y="2523449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 Montevideo</a:t>
            </a:r>
            <a:endParaRPr lang="en-US" dirty="0">
              <a:solidFill>
                <a:schemeClr val="bg1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773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339502"/>
            <a:ext cx="5760640" cy="709090"/>
          </a:xfrm>
        </p:spPr>
        <p:txBody>
          <a:bodyPr/>
          <a:lstStyle/>
          <a:p>
            <a:r>
              <a:rPr lang="es-ES_tradnl" sz="40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 PHILLIES &amp; PAWS</a:t>
            </a:r>
            <a:endParaRPr lang="en-US" sz="40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3" name="2 Imagen" descr="https://secure.meetupstatic.com/photos/event/a/c/7/a/global_465344154.jpeg"/>
          <p:cNvPicPr/>
          <p:nvPr/>
        </p:nvPicPr>
        <p:blipFill>
          <a:blip r:embed="rId2"/>
          <a:srcRect l="2495" t="6234" r="2130" b="6234"/>
          <a:stretch>
            <a:fillRect/>
          </a:stretch>
        </p:blipFill>
        <p:spPr bwMode="auto">
          <a:xfrm>
            <a:off x="7452320" y="195486"/>
            <a:ext cx="1573138" cy="126618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2" t="11756" r="11905" b="4464"/>
          <a:stretch/>
        </p:blipFill>
        <p:spPr bwMode="auto">
          <a:xfrm>
            <a:off x="327202" y="1275606"/>
            <a:ext cx="4100782" cy="356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932040" y="1635646"/>
            <a:ext cx="362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Problema: </a:t>
            </a:r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¿Qué sucede con los voluntarios del refugio, y la alta tasa de deserción luego de la capacitación/entrenamiento?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4820646" y="3435846"/>
            <a:ext cx="3810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Proyecto Colaborativo:</a:t>
            </a:r>
          </a:p>
          <a:p>
            <a:pPr marL="85725" indent="-85725">
              <a:buClr>
                <a:schemeClr val="accent4">
                  <a:lumMod val="75000"/>
                </a:schemeClr>
              </a:buClr>
              <a:buFont typeface="Open Sans Condensed" panose="020B0806030504020204" pitchFamily="34" charset="0"/>
              <a:buChar char="›"/>
            </a:pPr>
            <a:r>
              <a:rPr lang="es-ES_tradnl" sz="1600" dirty="0" smtClean="0">
                <a:solidFill>
                  <a:schemeClr val="accent4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PAWS</a:t>
            </a:r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ofreció los datos sobre voluntarios.</a:t>
            </a:r>
          </a:p>
          <a:p>
            <a:pPr marL="85725" indent="-85725">
              <a:buClr>
                <a:schemeClr val="accent4">
                  <a:lumMod val="75000"/>
                </a:schemeClr>
              </a:buClr>
              <a:buFont typeface="Open Sans Condensed" panose="020B0806030504020204" pitchFamily="34" charset="0"/>
              <a:buChar char="›"/>
            </a:pPr>
            <a:r>
              <a:rPr lang="es-ES_tradnl" sz="1600" b="1" dirty="0"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  <a:sym typeface="Helvetica Neue"/>
              </a:rPr>
              <a:t>R-Ladies </a:t>
            </a:r>
            <a:r>
              <a:rPr lang="es-ES_tradnl" sz="1600" b="1" dirty="0" err="1"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  <a:sym typeface="Helvetica Neue"/>
              </a:rPr>
              <a:t>Phillies</a:t>
            </a:r>
            <a:r>
              <a:rPr lang="es-ES_tradnl" sz="1600" b="1" dirty="0"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  <a:sym typeface="Helvetica Neue"/>
              </a:rPr>
              <a:t> </a:t>
            </a:r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organizó un grupo de 10 miembros para analizarlos, preparar un reporte y presentar resultados.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22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344997"/>
            <a:ext cx="5760640" cy="709090"/>
          </a:xfrm>
        </p:spPr>
        <p:txBody>
          <a:bodyPr/>
          <a:lstStyle/>
          <a:p>
            <a:r>
              <a:rPr lang="es-ES_tradnl" sz="40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 PHILLIES &amp; PAWS</a:t>
            </a:r>
            <a:endParaRPr lang="en-US" sz="40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3" name="2 Imagen" descr="https://secure.meetupstatic.com/photos/event/a/c/7/a/global_465344154.jpeg"/>
          <p:cNvPicPr/>
          <p:nvPr/>
        </p:nvPicPr>
        <p:blipFill>
          <a:blip r:embed="rId2"/>
          <a:srcRect l="2495" t="6234" r="2130" b="6234"/>
          <a:stretch>
            <a:fillRect/>
          </a:stretch>
        </p:blipFill>
        <p:spPr bwMode="auto">
          <a:xfrm>
            <a:off x="7452320" y="195486"/>
            <a:ext cx="1573138" cy="1266184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251520" y="1239602"/>
            <a:ext cx="4725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Feb 2018: Conversaciones Iniciales</a:t>
            </a:r>
          </a:p>
          <a:p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Mar 2018: Obtención de Datos</a:t>
            </a:r>
          </a:p>
          <a:p>
            <a:r>
              <a:rPr lang="es-ES_tradnl" sz="2000" dirty="0" smtClean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Abr 2018: Envío del Reporte</a:t>
            </a:r>
          </a:p>
          <a:p>
            <a:r>
              <a:rPr lang="es-ES_tradnl" sz="2000" dirty="0" err="1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May</a:t>
            </a:r>
            <a:r>
              <a:rPr lang="es-ES_tradnl" sz="2000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2018: Discusión + Continuación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8" name="7 Imagen" descr="https://phillypaws.org/wp-content/themes/PhillyPAWS-2014/img/pawsLogo.pn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300192" y="699542"/>
            <a:ext cx="1539088" cy="108012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 rot="20915902">
            <a:off x="354478" y="2839912"/>
            <a:ext cx="7191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 smtClean="0">
                <a:solidFill>
                  <a:schemeClr val="tx2">
                    <a:lumMod val="1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PREGUNTAS ABORDADAS</a:t>
            </a:r>
          </a:p>
          <a:p>
            <a:pPr algn="ctr"/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¿Cuántos voluntarios se registran por mes en cada ubicación del refugio?</a:t>
            </a:r>
          </a:p>
          <a:p>
            <a:pPr algn="ctr"/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¿Cuánto se demora entrenar un voluntario y cómo afecta esto a su participación?</a:t>
            </a:r>
          </a:p>
          <a:p>
            <a:pPr algn="ctr"/>
            <a:r>
              <a:rPr lang="es-ES_tradnl" sz="16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¿Cuántos realizar su primer turno, de todos aquellos que hacen la orientación?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4499992" y="3968658"/>
            <a:ext cx="4382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800" dirty="0" smtClean="0">
                <a:solidFill>
                  <a:srgbClr val="762E8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ANÁLISIS REALIZADOS </a:t>
            </a:r>
          </a:p>
          <a:p>
            <a:pPr algn="ctr"/>
            <a:r>
              <a:rPr lang="es-ES" sz="18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Descripción</a:t>
            </a:r>
            <a:r>
              <a:rPr lang="es-ES" sz="18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</a:t>
            </a:r>
            <a:r>
              <a:rPr lang="es-ES" sz="1800" dirty="0" err="1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plots</a:t>
            </a:r>
            <a:r>
              <a:rPr lang="es-ES" sz="18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regresiones, geo-mapeo, y análisis de supervivencia.</a:t>
            </a:r>
            <a:endParaRPr lang="en-US" sz="18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9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11560" y="339502"/>
            <a:ext cx="5760640" cy="709090"/>
          </a:xfrm>
        </p:spPr>
        <p:txBody>
          <a:bodyPr/>
          <a:lstStyle/>
          <a:p>
            <a:r>
              <a:rPr lang="es-ES_tradnl" sz="40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REVISIÓN DE ABSTRACTS</a:t>
            </a:r>
            <a:endParaRPr lang="en-US" sz="40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12947" r="18810" b="8780"/>
          <a:stretch/>
        </p:blipFill>
        <p:spPr bwMode="auto">
          <a:xfrm>
            <a:off x="251520" y="1203598"/>
            <a:ext cx="3727309" cy="3685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408116" y="1131590"/>
            <a:ext cx="3857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Sistema de revisión de </a:t>
            </a:r>
            <a:r>
              <a:rPr lang="es-ES_tradnl" sz="1800" dirty="0" err="1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abstracts</a:t>
            </a:r>
            <a:r>
              <a:rPr lang="es-ES_tradnl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y artículos para miembros de R-Ladies.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 rot="21097662">
            <a:off x="5003890" y="2139938"/>
            <a:ext cx="400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Trabajo </a:t>
            </a:r>
            <a:r>
              <a:rPr lang="es-ES_tradnl" sz="1800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voluntario </a:t>
            </a:r>
            <a:r>
              <a:rPr lang="es-ES_tradnl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organizado </a:t>
            </a:r>
            <a:r>
              <a:rPr lang="es-ES_tradnl" sz="18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por </a:t>
            </a:r>
            <a:r>
              <a:rPr lang="es-ES_tradnl" sz="1800" dirty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Jennifer Thompson</a:t>
            </a:r>
            <a:r>
              <a:rPr lang="es-ES_tradnl" sz="18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y Hannah </a:t>
            </a:r>
            <a:r>
              <a:rPr lang="es-ES_tradnl" sz="1800" dirty="0" err="1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Frick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4 Elipse"/>
          <p:cNvSpPr/>
          <p:nvPr/>
        </p:nvSpPr>
        <p:spPr>
          <a:xfrm>
            <a:off x="7452320" y="3363838"/>
            <a:ext cx="1584472" cy="158447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CuadroTexto"/>
          <p:cNvSpPr txBox="1"/>
          <p:nvPr/>
        </p:nvSpPr>
        <p:spPr>
          <a:xfrm>
            <a:off x="4084089" y="3291830"/>
            <a:ext cx="33682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 smtClean="0">
                <a:solidFill>
                  <a:srgbClr val="762E8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ENVÍOS</a:t>
            </a:r>
          </a:p>
          <a:p>
            <a:pPr algn="ctr"/>
            <a:r>
              <a:rPr lang="es-ES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</a:t>
            </a:r>
            <a:r>
              <a:rPr lang="es-ES" sz="18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://</a:t>
            </a:r>
            <a:r>
              <a:rPr lang="es-ES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tinyurl.com/rladiesabstracts</a:t>
            </a:r>
            <a:endParaRPr lang="es-ES" sz="18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algn="ctr"/>
            <a:endParaRPr lang="es-ES" sz="1800" dirty="0" smtClean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algn="ctr"/>
            <a:r>
              <a:rPr lang="es-ES" sz="1800" dirty="0" smtClean="0">
                <a:solidFill>
                  <a:schemeClr val="accent4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VOLUNTARIADO</a:t>
            </a:r>
          </a:p>
          <a:p>
            <a:pPr algn="ctr"/>
            <a:r>
              <a:rPr lang="es-ES" sz="18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s-ES" sz="18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http://tinyurl.com/rladiesrevs</a:t>
            </a:r>
            <a:endParaRPr lang="en-US" sz="18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94724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</p:bld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639</Words>
  <Application>Microsoft Office PowerPoint</Application>
  <PresentationFormat>Presentación en pantalla (16:9)</PresentationFormat>
  <Paragraphs>99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Arial</vt:lpstr>
      <vt:lpstr>Open Sans</vt:lpstr>
      <vt:lpstr>Titillium Web</vt:lpstr>
      <vt:lpstr>Helvetica Neue</vt:lpstr>
      <vt:lpstr>Open Sans Condensed</vt:lpstr>
      <vt:lpstr>Century Gothic</vt:lpstr>
      <vt:lpstr>Cambria Math</vt:lpstr>
      <vt:lpstr>R-Ladies Template</vt:lpstr>
      <vt:lpstr>Presentación de PowerPoint</vt:lpstr>
      <vt:lpstr>Presentación de PowerPoint</vt:lpstr>
      <vt:lpstr>ORÍGENES DEL LENGUAJE R</vt:lpstr>
      <vt:lpstr>¿QUÉ ES R-LADIES?</vt:lpstr>
      <vt:lpstr>Presentación de PowerPoint</vt:lpstr>
      <vt:lpstr>Presentación de PowerPoint</vt:lpstr>
      <vt:lpstr>R-LADIES PHILLIES &amp; PAWS</vt:lpstr>
      <vt:lpstr>R-LADIES PHILLIES &amp; PAWS</vt:lpstr>
      <vt:lpstr>REVISIÓN DE ABSTRACTS</vt:lpstr>
      <vt:lpstr>DATATONES: CALL OF DATA</vt:lpstr>
      <vt:lpstr>DATATONES: CALL OF DATA</vt:lpstr>
      <vt:lpstr>LATINR: CONFERENCIA LATINOAMERICANA</vt:lpstr>
      <vt:lpstr>LATINR: CONFERENCIA LATINOAMERICANA</vt:lpstr>
      <vt:lpstr>Presentación de PowerPoint</vt:lpstr>
      <vt:lpstr>R-LADIES SANTA FE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Melina</cp:lastModifiedBy>
  <cp:revision>21</cp:revision>
  <dcterms:modified xsi:type="dcterms:W3CDTF">2018-07-25T12:17:22Z</dcterms:modified>
</cp:coreProperties>
</file>